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60"/>
  </p:notesMasterIdLst>
  <p:sldIdLst>
    <p:sldId id="257" r:id="rId3"/>
    <p:sldId id="258" r:id="rId4"/>
    <p:sldId id="312" r:id="rId5"/>
    <p:sldId id="260" r:id="rId6"/>
    <p:sldId id="261" r:id="rId7"/>
    <p:sldId id="262" r:id="rId8"/>
    <p:sldId id="263" r:id="rId9"/>
    <p:sldId id="264" r:id="rId10"/>
    <p:sldId id="265" r:id="rId11"/>
    <p:sldId id="268" r:id="rId12"/>
    <p:sldId id="269" r:id="rId13"/>
    <p:sldId id="270" r:id="rId14"/>
    <p:sldId id="271" r:id="rId15"/>
    <p:sldId id="399" r:id="rId16"/>
    <p:sldId id="359" r:id="rId17"/>
    <p:sldId id="334" r:id="rId18"/>
    <p:sldId id="342" r:id="rId19"/>
    <p:sldId id="343" r:id="rId20"/>
    <p:sldId id="355" r:id="rId21"/>
    <p:sldId id="332" r:id="rId22"/>
    <p:sldId id="283" r:id="rId23"/>
    <p:sldId id="344" r:id="rId24"/>
    <p:sldId id="345" r:id="rId25"/>
    <p:sldId id="346" r:id="rId26"/>
    <p:sldId id="396" r:id="rId27"/>
    <p:sldId id="397" r:id="rId28"/>
    <p:sldId id="362" r:id="rId29"/>
    <p:sldId id="307" r:id="rId30"/>
    <p:sldId id="309" r:id="rId31"/>
    <p:sldId id="310" r:id="rId32"/>
    <p:sldId id="360" r:id="rId33"/>
    <p:sldId id="327" r:id="rId34"/>
    <p:sldId id="328" r:id="rId35"/>
    <p:sldId id="329" r:id="rId36"/>
    <p:sldId id="330" r:id="rId37"/>
    <p:sldId id="377" r:id="rId38"/>
    <p:sldId id="398" r:id="rId39"/>
    <p:sldId id="333" r:id="rId40"/>
    <p:sldId id="335" r:id="rId41"/>
    <p:sldId id="278" r:id="rId42"/>
    <p:sldId id="281" r:id="rId43"/>
    <p:sldId id="280" r:id="rId44"/>
    <p:sldId id="366" r:id="rId45"/>
    <p:sldId id="287" r:id="rId46"/>
    <p:sldId id="288" r:id="rId47"/>
    <p:sldId id="339" r:id="rId48"/>
    <p:sldId id="289" r:id="rId49"/>
    <p:sldId id="400" r:id="rId50"/>
    <p:sldId id="372" r:id="rId51"/>
    <p:sldId id="373" r:id="rId52"/>
    <p:sldId id="374" r:id="rId53"/>
    <p:sldId id="375" r:id="rId54"/>
    <p:sldId id="376" r:id="rId55"/>
    <p:sldId id="297" r:id="rId56"/>
    <p:sldId id="300" r:id="rId57"/>
    <p:sldId id="302" r:id="rId58"/>
    <p:sldId id="303" r:id="rId59"/>
  </p:sldIdLst>
  <p:sldSz cx="9144000" cy="5143500" type="screen16x9"/>
  <p:notesSz cx="6858000" cy="9144000"/>
  <p:embeddedFontLst>
    <p:embeddedFont>
      <p:font typeface="AkayaTelivigala" panose="020F050202020403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Helvetica Neue" panose="02000503000000020004" pitchFamily="2"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F40"/>
    <a:srgbClr val="FF9D54"/>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50"/>
    <p:restoredTop sz="97146"/>
  </p:normalViewPr>
  <p:slideViewPr>
    <p:cSldViewPr snapToGrid="0">
      <p:cViewPr varScale="1">
        <p:scale>
          <a:sx n="207" d="100"/>
          <a:sy n="207" d="100"/>
        </p:scale>
        <p:origin x="160" y="184"/>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08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28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19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8388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92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6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9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7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5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11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362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79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04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5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70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53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88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06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3a70745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3a70745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jp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jpg"/><Relationship Id="rId7" Type="http://schemas.openxmlformats.org/officeDocument/2006/relationships/image" Target="../media/image44.pn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g"/><Relationship Id="rId7" Type="http://schemas.openxmlformats.org/officeDocument/2006/relationships/image" Target="../media/image530.png"/><Relationship Id="rId12" Type="http://schemas.openxmlformats.org/officeDocument/2006/relationships/image" Target="../media/image53.pn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520.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en-US" sz="3600" dirty="0"/>
              <a:t>SARSA, Q-learning algorithms</a:t>
            </a:r>
            <a:endParaRPr sz="66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3398868860"/>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a:solidFill>
                  <a:srgbClr val="000000"/>
                </a:solidFill>
                <a:latin typeface="Roboto"/>
                <a:ea typeface="Roboto"/>
                <a:cs typeface="Roboto"/>
                <a:sym typeface="Roboto"/>
              </a:rPr>
              <a:t>Источник: </a:t>
            </a:r>
            <a:r>
              <a:rPr lang="ru" sz="1392">
                <a:latin typeface="Roboto"/>
                <a:ea typeface="Roboto"/>
                <a:cs typeface="Roboto"/>
                <a:sym typeface="Roboto"/>
              </a:rPr>
              <a:t>https://habr.com/ru/companies/ods/articles/421585/</a:t>
            </a:r>
            <a:endParaRPr sz="1392">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a:t>
            </a:r>
            <a:endParaRPr dirty="0"/>
          </a:p>
        </p:txBody>
      </p:sp>
    </p:spTree>
    <p:extLst>
      <p:ext uri="{BB962C8B-B14F-4D97-AF65-F5344CB8AC3E}">
        <p14:creationId xmlns:p14="http://schemas.microsoft.com/office/powerpoint/2010/main" val="158219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BAE44F0-4123-D148-87B9-82D831DD8C77}"/>
              </a:ext>
            </a:extLst>
          </p:cNvPr>
          <p:cNvPicPr>
            <a:picLocks noChangeAspect="1"/>
          </p:cNvPicPr>
          <p:nvPr/>
        </p:nvPicPr>
        <p:blipFill rotWithShape="1">
          <a:blip r:embed="rId3"/>
          <a:srcRect t="26628" r="16137" b="4910"/>
          <a:stretch/>
        </p:blipFill>
        <p:spPr>
          <a:xfrm>
            <a:off x="500550" y="1426624"/>
            <a:ext cx="5439982" cy="3321067"/>
          </a:xfrm>
          <a:prstGeom prst="rect">
            <a:avLst/>
          </a:prstGeom>
        </p:spPr>
      </p:pic>
      <p:sp>
        <p:nvSpPr>
          <p:cNvPr id="2" name="TextBox 1">
            <a:extLst>
              <a:ext uri="{FF2B5EF4-FFF2-40B4-BE49-F238E27FC236}">
                <a16:creationId xmlns:a16="http://schemas.microsoft.com/office/drawing/2014/main" id="{73297A0B-244D-FC44-AA5A-71FAB35C8CDA}"/>
              </a:ext>
            </a:extLst>
          </p:cNvPr>
          <p:cNvSpPr txBox="1"/>
          <p:nvPr/>
        </p:nvSpPr>
        <p:spPr>
          <a:xfrm>
            <a:off x="5983492" y="1426623"/>
            <a:ext cx="3037658" cy="3001334"/>
          </a:xfrm>
          <a:prstGeom prst="rect">
            <a:avLst/>
          </a:prstGeom>
          <a:noFill/>
        </p:spPr>
        <p:txBody>
          <a:bodyPr wrap="square" rtlCol="0">
            <a:spAutoFit/>
          </a:bodyPr>
          <a:lstStyle/>
          <a:p>
            <a:pPr>
              <a:lnSpc>
                <a:spcPct val="150000"/>
              </a:lnSpc>
            </a:pPr>
            <a:r>
              <a:rPr lang="ru-RU" sz="1600" dirty="0"/>
              <a:t>Вероятность следующего состояния зависит </a:t>
            </a:r>
            <a:r>
              <a:rPr lang="ru-RU" sz="1600" b="1" dirty="0"/>
              <a:t>только от текущего состояния </a:t>
            </a:r>
            <a:r>
              <a:rPr lang="ru-RU" sz="1600" dirty="0"/>
              <a:t>и не зависит от того как мы туда попали, </a:t>
            </a:r>
            <a:r>
              <a:rPr lang="ru-RU" sz="1600" dirty="0" err="1"/>
              <a:t>т.е</a:t>
            </a:r>
            <a:r>
              <a:rPr lang="ru-RU" sz="1600" dirty="0"/>
              <a:t> не зависит от каких либо состояний в прошлом – </a:t>
            </a:r>
            <a:r>
              <a:rPr lang="ru-RU" sz="1600" b="1" dirty="0"/>
              <a:t>процесс без памяти</a:t>
            </a:r>
            <a:endParaRPr lang="en-TR" sz="1600" b="1" dirty="0"/>
          </a:p>
        </p:txBody>
      </p:sp>
    </p:spTree>
    <p:extLst>
      <p:ext uri="{BB962C8B-B14F-4D97-AF65-F5344CB8AC3E}">
        <p14:creationId xmlns:p14="http://schemas.microsoft.com/office/powerpoint/2010/main" val="66623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381929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905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extLst>
              <p:ext uri="{D42A27DB-BD31-4B8C-83A1-F6EECF244321}">
                <p14:modId xmlns:p14="http://schemas.microsoft.com/office/powerpoint/2010/main" val="1428672116"/>
              </p:ext>
            </p:extLst>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2000" u="none" strike="noStrike" dirty="0">
                          <a:effectLst/>
                        </a:rPr>
                        <a:t>start</a:t>
                      </a:r>
                      <a:endParaRPr lang="en-US" sz="60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2000" b="0" i="0" u="none" strike="noStrike" dirty="0">
                          <a:solidFill>
                            <a:srgbClr val="000000"/>
                          </a:solidFill>
                          <a:effectLst/>
                          <a:latin typeface="+mn-lt"/>
                        </a:rPr>
                        <a:t>finish</a:t>
                      </a: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91F2A6CB-5969-F549-A860-59132516A3F4}"/>
                  </a:ext>
                </a:extLst>
              </p:cNvPr>
              <p:cNvSpPr txBox="1">
                <a:spLocks noGrp="1"/>
              </p:cNvSpPr>
              <p:nvPr>
                <p:ph type="body" idx="1"/>
              </p:nvPr>
            </p:nvSpPr>
            <p:spPr>
              <a:xfrm>
                <a:off x="4314250" y="1307283"/>
                <a:ext cx="4706900" cy="3505493"/>
              </a:xfrm>
              <a:prstGeom prst="rect">
                <a:avLst/>
              </a:prstGeom>
            </p:spPr>
            <p:txBody>
              <a:bodyPr spcFirstLastPara="1" wrap="square" lIns="91425" tIns="91425" rIns="91425" bIns="91425" anchor="t" anchorCtr="0">
                <a:noAutofit/>
              </a:bodyPr>
              <a:lstStyle/>
              <a:p>
                <a:pPr marL="133350" indent="0" algn="l">
                  <a:buNone/>
                </a:pPr>
                <a:r>
                  <a:rPr lang="ru-RU" sz="1100" b="0" i="0" u="none" strike="noStrike" dirty="0">
                    <a:solidFill>
                      <a:srgbClr val="000000"/>
                    </a:solidFill>
                    <a:effectLst/>
                    <a:latin typeface="Helvetica Neue" panose="02000503000000020004" pitchFamily="2" charset="0"/>
                  </a:rPr>
                  <a:t>Политикой называется отображение из пространства состояний в пространство действий</a:t>
                </a:r>
              </a:p>
              <a:p>
                <a:pPr marL="133350" indent="0" algn="ctr">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ea typeface="Cambria Math" panose="02040503050406030204" pitchFamily="18" charset="0"/>
                        </a:rPr>
                        <m:t>𝒮</m:t>
                      </m:r>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r>
                        <a:rPr lang="en-US" sz="1100" b="1" i="1">
                          <a:latin typeface="Cambria Math" panose="02040503050406030204" pitchFamily="18" charset="0"/>
                          <a:ea typeface="Cambria Math" panose="02040503050406030204" pitchFamily="18" charset="0"/>
                        </a:rPr>
                        <m:t>𝒜</m:t>
                      </m:r>
                      <m:r>
                        <a:rPr lang="en-US" sz="1100" b="0" i="0" smtClean="0">
                          <a:latin typeface="Cambria Math" panose="02040503050406030204" pitchFamily="18" charset="0"/>
                          <a:ea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0, 1</m:t>
                          </m:r>
                        </m:e>
                      </m:d>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𝑎</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𝒜</m:t>
                      </m:r>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𝑠</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𝒮</m:t>
                      </m:r>
                    </m:oMath>
                  </m:oMathPara>
                </a14:m>
                <a:endParaRPr lang="en-US" sz="1100" b="0" i="0" u="none" strike="noStrike" dirty="0">
                  <a:solidFill>
                    <a:srgbClr val="000000"/>
                  </a:solidFill>
                  <a:effectLst/>
                  <a:latin typeface="Helvetica Neue" panose="02000503000000020004" pitchFamily="2" charset="0"/>
                </a:endParaRPr>
              </a:p>
              <a:p>
                <a:pPr marL="133350" indent="0" algn="ctr">
                  <a:buNone/>
                </a:pPr>
                <a:endParaRPr lang="ru-RU" sz="1100" b="0" i="0" u="none" strike="noStrike" dirty="0">
                  <a:solidFill>
                    <a:srgbClr val="000000"/>
                  </a:solidFill>
                  <a:effectLst/>
                  <a:latin typeface="Helvetica Neue" panose="02000503000000020004" pitchFamily="2" charset="0"/>
                </a:endParaRPr>
              </a:p>
              <a:p>
                <a:pPr marL="133350" indent="0" algn="l">
                  <a:buNone/>
                </a:pPr>
                <a:r>
                  <a:rPr lang="ru-RU" sz="1100" b="0" i="0" u="none" strike="noStrike" dirty="0">
                    <a:solidFill>
                      <a:srgbClr val="000000"/>
                    </a:solidFill>
                    <a:effectLst/>
                    <a:latin typeface="Helvetica Neue" panose="02000503000000020004" pitchFamily="2" charset="0"/>
                  </a:rPr>
                  <a:t>Результатом действия политики на среду является </a:t>
                </a:r>
                <a:r>
                  <a:rPr lang="ru-RU" sz="1100" b="1" i="0" u="none" strike="noStrike" dirty="0">
                    <a:solidFill>
                      <a:srgbClr val="000000"/>
                    </a:solidFill>
                    <a:effectLst/>
                    <a:latin typeface="Helvetica Neue" panose="02000503000000020004" pitchFamily="2" charset="0"/>
                  </a:rPr>
                  <a:t>траектория</a:t>
                </a:r>
                <a:r>
                  <a:rPr lang="ru-RU" sz="1100" b="0" i="0" u="none" strike="noStrike" dirty="0">
                    <a:solidFill>
                      <a:srgbClr val="000000"/>
                    </a:solidFill>
                    <a:effectLst/>
                    <a:latin typeface="Helvetica Neue" panose="02000503000000020004" pitchFamily="2" charset="0"/>
                  </a:rPr>
                  <a:t> агента, которая определяет его конечную награду</a:t>
                </a:r>
                <a:r>
                  <a:rPr lang="en-US" sz="1100" b="0" i="0" u="none" strike="noStrike" dirty="0">
                    <a:solidFill>
                      <a:srgbClr val="000000"/>
                    </a:solidFill>
                    <a:effectLst/>
                    <a:latin typeface="Helvetica Neue" panose="02000503000000020004" pitchFamily="2" charset="0"/>
                  </a:rPr>
                  <a:t>:</a:t>
                </a:r>
              </a:p>
              <a:p>
                <a:pPr marL="133350" indent="0" algn="ctr">
                  <a:buNone/>
                </a:pPr>
                <a14:m>
                  <m:oMathPara xmlns:m="http://schemas.openxmlformats.org/officeDocument/2006/math">
                    <m:oMathParaPr>
                      <m:jc m:val="center"/>
                    </m:oMathParaPr>
                    <m:oMath xmlns:m="http://schemas.openxmlformats.org/officeDocument/2006/math">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𝑆</m:t>
                              </m:r>
                            </m:e>
                            <m:sub>
                              <m:r>
                                <a:rPr lang="en-US" sz="1100" b="0" i="1" u="none" strike="noStrike" smtClean="0">
                                  <a:solidFill>
                                    <a:srgbClr val="000000"/>
                                  </a:solidFill>
                                  <a:effectLst/>
                                  <a:latin typeface="Cambria Math" panose="02040503050406030204" pitchFamily="18" charset="0"/>
                                </a:rPr>
                                <m:t>0</m:t>
                              </m:r>
                            </m:sub>
                          </m:sSub>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i="1">
                                  <a:solidFill>
                                    <a:srgbClr val="000000"/>
                                  </a:solidFill>
                                  <a:latin typeface="Cambria Math" panose="02040503050406030204" pitchFamily="18" charset="0"/>
                                </a:rPr>
                                <m:t>0</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𝐹</m:t>
                              </m:r>
                            </m:sub>
                          </m:sSub>
                        </m:e>
                      </m:d>
                      <m:r>
                        <a:rPr lang="en-US" sz="1100" b="0" i="1" u="none" strike="noStrike" smtClean="0">
                          <a:solidFill>
                            <a:srgbClr val="000000"/>
                          </a:solidFill>
                          <a:effectLst/>
                          <a:latin typeface="Cambria Math" panose="02040503050406030204" pitchFamily="18" charset="0"/>
                        </a:rPr>
                        <m:t>,  →      </m:t>
                      </m:r>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𝜏</m:t>
                          </m:r>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r>
                            <a:rPr lang="en-US" sz="1100" b="0" i="1" u="none" strike="noStrike" smtClean="0">
                              <a:solidFill>
                                <a:srgbClr val="000000"/>
                              </a:solidFill>
                              <a:effectLst/>
                              <a:latin typeface="Cambria Math" panose="02040503050406030204" pitchFamily="18" charset="0"/>
                            </a:rPr>
                            <m:t>𝑅</m:t>
                          </m:r>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𝑡</m:t>
                              </m:r>
                            </m:sub>
                          </m:sSub>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𝑡</m:t>
                              </m:r>
                            </m:sub>
                          </m:sSub>
                          <m:r>
                            <a:rPr lang="en-US" sz="1100" b="0" i="1" u="none" strike="noStrike" smtClean="0">
                              <a:solidFill>
                                <a:srgbClr val="000000"/>
                              </a:solidFill>
                              <a:effectLst/>
                              <a:latin typeface="Cambria Math" panose="02040503050406030204" pitchFamily="18" charset="0"/>
                            </a:rPr>
                            <m:t>)</m:t>
                          </m:r>
                        </m:e>
                      </m:nary>
                    </m:oMath>
                  </m:oMathPara>
                </a14:m>
                <a:endParaRPr lang="ru-RU" sz="1100" b="0" i="0" u="none" strike="noStrike" dirty="0">
                  <a:solidFill>
                    <a:srgbClr val="000000"/>
                  </a:solidFill>
                  <a:effectLst/>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133350" indent="0">
                  <a:buNone/>
                </a:pPr>
                <a:r>
                  <a:rPr lang="ru-RU" sz="1100" dirty="0">
                    <a:solidFill>
                      <a:srgbClr val="000000"/>
                    </a:solidFill>
                    <a:latin typeface="Helvetica Neue" panose="02000503000000020004" pitchFamily="2" charset="0"/>
                  </a:rPr>
                  <a:t>Цель агента - максимизировать суммарное вознаграждение (выработать политику)</a:t>
                </a:r>
                <a:r>
                  <a:rPr lang="en-US" sz="1100" dirty="0">
                    <a:solidFill>
                      <a:srgbClr val="000000"/>
                    </a:solidFill>
                    <a:latin typeface="Helvetica Neue" panose="02000503000000020004" pitchFamily="2" charset="0"/>
                  </a:rPr>
                  <a:t>:</a:t>
                </a:r>
                <a:endParaRPr lang="ru-RU" sz="1100" dirty="0">
                  <a:solidFill>
                    <a:srgbClr val="000000"/>
                  </a:solidFill>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0" indent="0">
                  <a:lnSpc>
                    <a:spcPct val="115000"/>
                  </a:lnSpc>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𝑅</m:t>
                              </m:r>
                            </m:e>
                            <m:sub>
                              <m:r>
                                <a:rPr lang="en-US" sz="1100" b="0" i="1" smtClean="0">
                                  <a:solidFill>
                                    <a:srgbClr val="000000"/>
                                  </a:solidFill>
                                  <a:latin typeface="Cambria Math" panose="02040503050406030204" pitchFamily="18" charset="0"/>
                                </a:rPr>
                                <m:t>𝑡</m:t>
                              </m:r>
                            </m:sub>
                          </m:sSub>
                        </m:e>
                      </m:nary>
                    </m:oMath>
                  </m:oMathPara>
                </a14:m>
                <a:endParaRPr sz="1000" dirty="0"/>
              </a:p>
            </p:txBody>
          </p:sp>
        </mc:Choice>
        <mc:Fallback xmlns="">
          <p:sp>
            <p:nvSpPr>
              <p:cNvPr id="7" name="Google Shape;311;p57">
                <a:extLst>
                  <a:ext uri="{FF2B5EF4-FFF2-40B4-BE49-F238E27FC236}">
                    <a16:creationId xmlns:a16="http://schemas.microsoft.com/office/drawing/2014/main" id="{91F2A6CB-5969-F549-A860-59132516A3F4}"/>
                  </a:ext>
                </a:extLst>
              </p:cNvPr>
              <p:cNvSpPr txBox="1">
                <a:spLocks noGrp="1" noRot="1" noChangeAspect="1" noMove="1" noResize="1" noEditPoints="1" noAdjustHandles="1" noChangeArrowheads="1" noChangeShapeType="1" noTextEdit="1"/>
              </p:cNvSpPr>
              <p:nvPr>
                <p:ph type="body" idx="1"/>
              </p:nvPr>
            </p:nvSpPr>
            <p:spPr>
              <a:xfrm>
                <a:off x="4314250" y="1307283"/>
                <a:ext cx="4706900" cy="3505493"/>
              </a:xfrm>
              <a:prstGeom prst="rect">
                <a:avLst/>
              </a:prstGeom>
              <a:blipFill>
                <a:blip r:embed="rId3"/>
                <a:stretch>
                  <a:fillRect b="-216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D8E7FE-42E8-FD47-A0AA-3660C41EA058}"/>
              </a:ext>
            </a:extLst>
          </p:cNvPr>
          <p:cNvSpPr/>
          <p:nvPr/>
        </p:nvSpPr>
        <p:spPr>
          <a:xfrm>
            <a:off x="6071931" y="4206259"/>
            <a:ext cx="1276477" cy="5584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66D2427-9507-ED4B-A0D2-1C3322DA090D}"/>
              </a:ext>
            </a:extLst>
          </p:cNvPr>
          <p:cNvCxnSpPr>
            <a:cxnSpLocks/>
            <a:endCxn id="2" idx="1"/>
          </p:cNvCxnSpPr>
          <p:nvPr/>
        </p:nvCxnSpPr>
        <p:spPr>
          <a:xfrm>
            <a:off x="4100794" y="4485489"/>
            <a:ext cx="1971137" cy="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618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534345" y="1128093"/>
          <a:ext cx="2820835" cy="2400975"/>
        </p:xfrm>
        <a:graphic>
          <a:graphicData uri="http://schemas.openxmlformats.org/drawingml/2006/table">
            <a:tbl>
              <a:tblPr firstRow="1" bandRow="1"/>
              <a:tblGrid>
                <a:gridCol w="564167">
                  <a:extLst>
                    <a:ext uri="{9D8B030D-6E8A-4147-A177-3AD203B41FA5}">
                      <a16:colId xmlns:a16="http://schemas.microsoft.com/office/drawing/2014/main" val="3722595887"/>
                    </a:ext>
                  </a:extLst>
                </a:gridCol>
                <a:gridCol w="564167">
                  <a:extLst>
                    <a:ext uri="{9D8B030D-6E8A-4147-A177-3AD203B41FA5}">
                      <a16:colId xmlns:a16="http://schemas.microsoft.com/office/drawing/2014/main" val="408206748"/>
                    </a:ext>
                  </a:extLst>
                </a:gridCol>
                <a:gridCol w="564167">
                  <a:extLst>
                    <a:ext uri="{9D8B030D-6E8A-4147-A177-3AD203B41FA5}">
                      <a16:colId xmlns:a16="http://schemas.microsoft.com/office/drawing/2014/main" val="1642578470"/>
                    </a:ext>
                  </a:extLst>
                </a:gridCol>
                <a:gridCol w="564167">
                  <a:extLst>
                    <a:ext uri="{9D8B030D-6E8A-4147-A177-3AD203B41FA5}">
                      <a16:colId xmlns:a16="http://schemas.microsoft.com/office/drawing/2014/main" val="77006586"/>
                    </a:ext>
                  </a:extLst>
                </a:gridCol>
                <a:gridCol w="564167">
                  <a:extLst>
                    <a:ext uri="{9D8B030D-6E8A-4147-A177-3AD203B41FA5}">
                      <a16:colId xmlns:a16="http://schemas.microsoft.com/office/drawing/2014/main" val="2039500422"/>
                    </a:ext>
                  </a:extLst>
                </a:gridCol>
              </a:tblGrid>
              <a:tr h="480195">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1195693291"/>
                  </a:ext>
                </a:extLst>
              </a:tr>
              <a:tr h="480195">
                <a:tc>
                  <a:txBody>
                    <a:bodyPr/>
                    <a:lstStyle/>
                    <a:p>
                      <a:pPr algn="ctr"/>
                      <a:r>
                        <a:rPr lang="en-TR" dirty="0"/>
                        <a:t>-7</a:t>
                      </a:r>
                    </a:p>
                  </a:txBody>
                  <a:tcPr anchor="ctr"/>
                </a:tc>
                <a:tc>
                  <a:txBody>
                    <a:bodyPr/>
                    <a:lstStyle/>
                    <a:p>
                      <a:pPr algn="ctr"/>
                      <a:r>
                        <a:rPr lang="en-TR" dirty="0"/>
                        <a:t>-6</a:t>
                      </a:r>
                    </a:p>
                  </a:txBody>
                  <a:tcPr anchor="ctr"/>
                </a:tc>
                <a:tc>
                  <a:txBody>
                    <a:bodyPr/>
                    <a:lstStyle/>
                    <a:p>
                      <a:pPr algn="ctr"/>
                      <a:r>
                        <a:rPr lang="en-TR" dirty="0"/>
                        <a:t>-5</a:t>
                      </a:r>
                    </a:p>
                  </a:txBody>
                  <a:tcPr anchor="ctr"/>
                </a:tc>
                <a:tc>
                  <a:txBody>
                    <a:bodyPr/>
                    <a:lstStyle/>
                    <a:p>
                      <a:pPr algn="ctr"/>
                      <a:r>
                        <a:rPr lang="en-TR" dirty="0"/>
                        <a:t>-4</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307736625"/>
                  </a:ext>
                </a:extLst>
              </a:tr>
              <a:tr h="480195">
                <a:tc>
                  <a:txBody>
                    <a:bodyPr/>
                    <a:lstStyle/>
                    <a:p>
                      <a:pPr algn="ctr"/>
                      <a:endParaRPr lang="en-TR" dirty="0"/>
                    </a:p>
                  </a:txBody>
                  <a:tcPr anchor="ctr">
                    <a:solidFill>
                      <a:srgbClr val="002060"/>
                    </a:solidFill>
                  </a:tcPr>
                </a:tc>
                <a:tc>
                  <a:txBody>
                    <a:bodyPr/>
                    <a:lstStyle/>
                    <a:p>
                      <a:pPr algn="ctr"/>
                      <a:r>
                        <a:rPr lang="en-TR" dirty="0"/>
                        <a:t>-7</a:t>
                      </a:r>
                    </a:p>
                  </a:txBody>
                  <a:tcPr anchor="ctr"/>
                </a:tc>
                <a:tc>
                  <a:txBody>
                    <a:bodyPr/>
                    <a:lstStyle/>
                    <a:p>
                      <a:pPr algn="ctr"/>
                      <a:endParaRPr lang="en-TR" dirty="0"/>
                    </a:p>
                  </a:txBody>
                  <a:tcPr anchor="ctr">
                    <a:solidFill>
                      <a:srgbClr val="002060"/>
                    </a:solidFill>
                  </a:tcPr>
                </a:tc>
                <a:tc>
                  <a:txBody>
                    <a:bodyPr/>
                    <a:lstStyle/>
                    <a:p>
                      <a:pPr algn="ctr"/>
                      <a:r>
                        <a:rPr lang="en-TR" dirty="0"/>
                        <a:t>-3</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2079523752"/>
                  </a:ext>
                </a:extLst>
              </a:tr>
              <a:tr h="480195">
                <a:tc>
                  <a:txBody>
                    <a:bodyPr/>
                    <a:lstStyle/>
                    <a:p>
                      <a:pPr algn="ctr"/>
                      <a:endParaRPr lang="en-TR" dirty="0"/>
                    </a:p>
                  </a:txBody>
                  <a:tcPr anchor="ctr">
                    <a:solidFill>
                      <a:srgbClr val="002060"/>
                    </a:solidFill>
                  </a:tcPr>
                </a:tc>
                <a:tc>
                  <a:txBody>
                    <a:bodyPr/>
                    <a:lstStyle/>
                    <a:p>
                      <a:pPr algn="ctr"/>
                      <a:r>
                        <a:rPr lang="en-TR" dirty="0"/>
                        <a:t>-8</a:t>
                      </a:r>
                    </a:p>
                  </a:txBody>
                  <a:tcPr anchor="ctr"/>
                </a:tc>
                <a:tc>
                  <a:txBody>
                    <a:bodyPr/>
                    <a:lstStyle/>
                    <a:p>
                      <a:pPr algn="ctr"/>
                      <a:endParaRPr lang="en-TR" dirty="0"/>
                    </a:p>
                  </a:txBody>
                  <a:tcPr anchor="ctr">
                    <a:solidFill>
                      <a:srgbClr val="002060"/>
                    </a:solidFill>
                  </a:tcPr>
                </a:tc>
                <a:tc>
                  <a:txBody>
                    <a:bodyPr/>
                    <a:lstStyle/>
                    <a:p>
                      <a:pPr algn="ctr"/>
                      <a:r>
                        <a:rPr lang="en-TR" dirty="0"/>
                        <a:t>-2</a:t>
                      </a:r>
                    </a:p>
                  </a:txBody>
                  <a:tcPr anchor="ctr"/>
                </a:tc>
                <a:tc>
                  <a:txBody>
                    <a:bodyPr/>
                    <a:lstStyle/>
                    <a:p>
                      <a:pPr algn="ctr"/>
                      <a:r>
                        <a:rPr lang="en-TR" dirty="0"/>
                        <a:t>-1</a:t>
                      </a:r>
                    </a:p>
                  </a:txBody>
                  <a:tcPr anchor="ctr"/>
                </a:tc>
                <a:extLst>
                  <a:ext uri="{0D108BD9-81ED-4DB2-BD59-A6C34878D82A}">
                    <a16:rowId xmlns:a16="http://schemas.microsoft.com/office/drawing/2014/main" val="2758370690"/>
                  </a:ext>
                </a:extLst>
              </a:tr>
              <a:tr h="480195">
                <a:tc>
                  <a:txBody>
                    <a:bodyPr/>
                    <a:lstStyle/>
                    <a:p>
                      <a:pPr algn="ctr"/>
                      <a:endParaRPr lang="en-TR" dirty="0"/>
                    </a:p>
                  </a:txBody>
                  <a:tcPr anchor="ctr">
                    <a:solidFill>
                      <a:srgbClr val="002060"/>
                    </a:solidFill>
                  </a:tcPr>
                </a:tc>
                <a:tc>
                  <a:txBody>
                    <a:bodyPr/>
                    <a:lstStyle/>
                    <a:p>
                      <a:pPr algn="ctr"/>
                      <a:r>
                        <a:rPr lang="en-TR" dirty="0"/>
                        <a:t>-9</a:t>
                      </a:r>
                    </a:p>
                  </a:txBody>
                  <a:tcPr anchor="ct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171552" y="1495698"/>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3408540" y="2644810"/>
            <a:ext cx="387010" cy="387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63E209-F122-2542-8685-8C44F51E41CB}"/>
                  </a:ext>
                </a:extLst>
              </p:cNvPr>
              <p:cNvSpPr txBox="1"/>
              <p:nvPr/>
            </p:nvSpPr>
            <p:spPr>
              <a:xfrm>
                <a:off x="4164605" y="1581451"/>
                <a:ext cx="2339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9" name="TextBox 8">
                <a:extLst>
                  <a:ext uri="{FF2B5EF4-FFF2-40B4-BE49-F238E27FC236}">
                    <a16:creationId xmlns:a16="http://schemas.microsoft.com/office/drawing/2014/main" id="{CB63E209-F122-2542-8685-8C44F51E41CB}"/>
                  </a:ext>
                </a:extLst>
              </p:cNvPr>
              <p:cNvSpPr txBox="1">
                <a:spLocks noRot="1" noChangeAspect="1" noMove="1" noResize="1" noEditPoints="1" noAdjustHandles="1" noChangeArrowheads="1" noChangeShapeType="1" noTextEdit="1"/>
              </p:cNvSpPr>
              <p:nvPr/>
            </p:nvSpPr>
            <p:spPr>
              <a:xfrm>
                <a:off x="4164605" y="1581451"/>
                <a:ext cx="2339487" cy="307777"/>
              </a:xfrm>
              <a:prstGeom prst="rect">
                <a:avLst/>
              </a:prstGeom>
              <a:blipFill>
                <a:blip r:embed="rId4"/>
                <a:stretch>
                  <a:fillRect l="-538" r="-2688" b="-320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651493-AB53-AA48-A307-08D9A14D1120}"/>
              </a:ext>
            </a:extLst>
          </p:cNvPr>
          <p:cNvCxnSpPr>
            <a:cxnSpLocks/>
          </p:cNvCxnSpPr>
          <p:nvPr/>
        </p:nvCxnSpPr>
        <p:spPr>
          <a:xfrm>
            <a:off x="4164605" y="197987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305670-DC05-D24B-9793-0B8D013791A7}"/>
                  </a:ext>
                </a:extLst>
              </p:cNvPr>
              <p:cNvSpPr txBox="1"/>
              <p:nvPr/>
            </p:nvSpPr>
            <p:spPr>
              <a:xfrm>
                <a:off x="3704859" y="2010287"/>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12" name="TextBox 11">
                <a:extLst>
                  <a:ext uri="{FF2B5EF4-FFF2-40B4-BE49-F238E27FC236}">
                    <a16:creationId xmlns:a16="http://schemas.microsoft.com/office/drawing/2014/main" id="{61305670-DC05-D24B-9793-0B8D013791A7}"/>
                  </a:ext>
                </a:extLst>
              </p:cNvPr>
              <p:cNvSpPr txBox="1">
                <a:spLocks noRot="1" noChangeAspect="1" noMove="1" noResize="1" noEditPoints="1" noAdjustHandles="1" noChangeArrowheads="1" noChangeShapeType="1" noTextEdit="1"/>
              </p:cNvSpPr>
              <p:nvPr/>
            </p:nvSpPr>
            <p:spPr>
              <a:xfrm>
                <a:off x="3704859" y="2010287"/>
                <a:ext cx="1398909" cy="230832"/>
              </a:xfrm>
              <a:prstGeom prst="rect">
                <a:avLst/>
              </a:prstGeom>
              <a:blipFill>
                <a:blip r:embed="rId5"/>
                <a:stretch>
                  <a:fillRect b="-1052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144F84A0-39FB-8A44-A991-1988C95F77B0}"/>
              </a:ext>
            </a:extLst>
          </p:cNvPr>
          <p:cNvCxnSpPr>
            <a:cxnSpLocks/>
          </p:cNvCxnSpPr>
          <p:nvPr/>
        </p:nvCxnSpPr>
        <p:spPr>
          <a:xfrm>
            <a:off x="5120940" y="1979870"/>
            <a:ext cx="568688"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A62BA9-17FA-984D-8F7C-6CA8BD0A87FA}"/>
              </a:ext>
            </a:extLst>
          </p:cNvPr>
          <p:cNvSpPr txBox="1"/>
          <p:nvPr/>
        </p:nvSpPr>
        <p:spPr>
          <a:xfrm>
            <a:off x="4538690" y="2222461"/>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8" name="Straight Connector 17">
            <a:extLst>
              <a:ext uri="{FF2B5EF4-FFF2-40B4-BE49-F238E27FC236}">
                <a16:creationId xmlns:a16="http://schemas.microsoft.com/office/drawing/2014/main" id="{1D3AA5E1-2D34-FB47-98D2-255AEC0E3945}"/>
              </a:ext>
            </a:extLst>
          </p:cNvPr>
          <p:cNvCxnSpPr>
            <a:cxnSpLocks/>
            <a:stCxn id="17" idx="0"/>
          </p:cNvCxnSpPr>
          <p:nvPr/>
        </p:nvCxnSpPr>
        <p:spPr>
          <a:xfrm flipV="1">
            <a:off x="5429319" y="1961461"/>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F0156-2F93-A645-89FB-9443B49D2CA7}"/>
              </a:ext>
            </a:extLst>
          </p:cNvPr>
          <p:cNvCxnSpPr>
            <a:cxnSpLocks/>
          </p:cNvCxnSpPr>
          <p:nvPr/>
        </p:nvCxnSpPr>
        <p:spPr>
          <a:xfrm>
            <a:off x="5764293" y="1978848"/>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5734B7-3E57-7C42-8C11-0E3D9CDE282B}"/>
                  </a:ext>
                </a:extLst>
              </p:cNvPr>
              <p:cNvSpPr txBox="1"/>
              <p:nvPr/>
            </p:nvSpPr>
            <p:spPr>
              <a:xfrm>
                <a:off x="6015269" y="1958098"/>
                <a:ext cx="1955985" cy="369332"/>
              </a:xfrm>
              <a:prstGeom prst="rect">
                <a:avLst/>
              </a:prstGeom>
              <a:noFill/>
            </p:spPr>
            <p:txBody>
              <a:bodyPr wrap="none" rtlCol="0">
                <a:spAutoFit/>
              </a:bodyPr>
              <a:lstStyle/>
              <a:p>
                <a:r>
                  <a:rPr lang="ru-RU" sz="900" dirty="0">
                    <a:solidFill>
                      <a:schemeClr val="accent4">
                        <a:lumMod val="75000"/>
                      </a:schemeClr>
                    </a:solidFill>
                  </a:rPr>
                  <a:t>При условии начала 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7D5734B7-3E57-7C42-8C11-0E3D9CDE282B}"/>
                  </a:ext>
                </a:extLst>
              </p:cNvPr>
              <p:cNvSpPr txBox="1">
                <a:spLocks noRot="1" noChangeAspect="1" noMove="1" noResize="1" noEditPoints="1" noAdjustHandles="1" noChangeArrowheads="1" noChangeShapeType="1" noTextEdit="1"/>
              </p:cNvSpPr>
              <p:nvPr/>
            </p:nvSpPr>
            <p:spPr>
              <a:xfrm>
                <a:off x="6015269" y="1958098"/>
                <a:ext cx="1955985" cy="369332"/>
              </a:xfrm>
              <a:prstGeom prst="rect">
                <a:avLst/>
              </a:prstGeom>
              <a:blipFill>
                <a:blip r:embed="rId6"/>
                <a:stretch>
                  <a:fillRect b="-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A0D76812-8683-9E4D-91B4-776AC77CB42A}"/>
              </a:ext>
            </a:extLst>
          </p:cNvPr>
          <p:cNvSpPr/>
          <p:nvPr/>
        </p:nvSpPr>
        <p:spPr>
          <a:xfrm>
            <a:off x="5268147" y="1759887"/>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C5847F-66B3-5343-B20E-65468601B468}"/>
                  </a:ext>
                </a:extLst>
              </p:cNvPr>
              <p:cNvSpPr txBox="1"/>
              <p:nvPr/>
            </p:nvSpPr>
            <p:spPr>
              <a:xfrm>
                <a:off x="5092748" y="107398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28" name="TextBox 27">
                <a:extLst>
                  <a:ext uri="{FF2B5EF4-FFF2-40B4-BE49-F238E27FC236}">
                    <a16:creationId xmlns:a16="http://schemas.microsoft.com/office/drawing/2014/main" id="{28C5847F-66B3-5343-B20E-65468601B468}"/>
                  </a:ext>
                </a:extLst>
              </p:cNvPr>
              <p:cNvSpPr txBox="1">
                <a:spLocks noRot="1" noChangeAspect="1" noMove="1" noResize="1" noEditPoints="1" noAdjustHandles="1" noChangeArrowheads="1" noChangeShapeType="1" noTextEdit="1"/>
              </p:cNvSpPr>
              <p:nvPr/>
            </p:nvSpPr>
            <p:spPr>
              <a:xfrm>
                <a:off x="5092748" y="1073981"/>
                <a:ext cx="2226892" cy="369332"/>
              </a:xfrm>
              <a:prstGeom prst="rect">
                <a:avLst/>
              </a:prstGeom>
              <a:blipFill>
                <a:blip r:embed="rId7"/>
                <a:stretch>
                  <a:fillRect b="-666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69E5CF7-BF8C-6D4F-8914-0231537EE5A3}"/>
              </a:ext>
            </a:extLst>
          </p:cNvPr>
          <p:cNvCxnSpPr>
            <a:cxnSpLocks/>
          </p:cNvCxnSpPr>
          <p:nvPr/>
        </p:nvCxnSpPr>
        <p:spPr>
          <a:xfrm flipV="1">
            <a:off x="5358234" y="1439821"/>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11FA37-18C0-AA48-9DF5-477BFF562C5C}"/>
                  </a:ext>
                </a:extLst>
              </p:cNvPr>
              <p:cNvSpPr txBox="1"/>
              <p:nvPr/>
            </p:nvSpPr>
            <p:spPr>
              <a:xfrm>
                <a:off x="4101111" y="3080665"/>
                <a:ext cx="41262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31" name="TextBox 30">
                <a:extLst>
                  <a:ext uri="{FF2B5EF4-FFF2-40B4-BE49-F238E27FC236}">
                    <a16:creationId xmlns:a16="http://schemas.microsoft.com/office/drawing/2014/main" id="{B711FA37-18C0-AA48-9DF5-477BFF562C5C}"/>
                  </a:ext>
                </a:extLst>
              </p:cNvPr>
              <p:cNvSpPr txBox="1">
                <a:spLocks noRot="1" noChangeAspect="1" noMove="1" noResize="1" noEditPoints="1" noAdjustHandles="1" noChangeArrowheads="1" noChangeShapeType="1" noTextEdit="1"/>
              </p:cNvSpPr>
              <p:nvPr/>
            </p:nvSpPr>
            <p:spPr>
              <a:xfrm>
                <a:off x="4101111" y="3080665"/>
                <a:ext cx="4126258" cy="307777"/>
              </a:xfrm>
              <a:prstGeom prst="rect">
                <a:avLst/>
              </a:prstGeom>
              <a:blipFill>
                <a:blip r:embed="rId8"/>
                <a:stretch>
                  <a:fillRect l="-308" r="-1538" b="-36000"/>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3C6F1CC8-1228-D94B-B5C9-99CC4D57071C}"/>
              </a:ext>
            </a:extLst>
          </p:cNvPr>
          <p:cNvCxnSpPr>
            <a:cxnSpLocks/>
          </p:cNvCxnSpPr>
          <p:nvPr/>
        </p:nvCxnSpPr>
        <p:spPr>
          <a:xfrm>
            <a:off x="4164605" y="3434261"/>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F33842-9BF2-8B40-8330-66E9113AA66A}"/>
                  </a:ext>
                </a:extLst>
              </p:cNvPr>
              <p:cNvSpPr txBox="1"/>
              <p:nvPr/>
            </p:nvSpPr>
            <p:spPr>
              <a:xfrm>
                <a:off x="3708982" y="3563541"/>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33" name="TextBox 32">
                <a:extLst>
                  <a:ext uri="{FF2B5EF4-FFF2-40B4-BE49-F238E27FC236}">
                    <a16:creationId xmlns:a16="http://schemas.microsoft.com/office/drawing/2014/main" id="{41F33842-9BF2-8B40-8330-66E9113AA66A}"/>
                  </a:ext>
                </a:extLst>
              </p:cNvPr>
              <p:cNvSpPr txBox="1">
                <a:spLocks noRot="1" noChangeAspect="1" noMove="1" noResize="1" noEditPoints="1" noAdjustHandles="1" noChangeArrowheads="1" noChangeShapeType="1" noTextEdit="1"/>
              </p:cNvSpPr>
              <p:nvPr/>
            </p:nvSpPr>
            <p:spPr>
              <a:xfrm>
                <a:off x="3708982" y="3563541"/>
                <a:ext cx="1398909" cy="230832"/>
              </a:xfrm>
              <a:prstGeom prst="rect">
                <a:avLst/>
              </a:prstGeom>
              <a:blipFill>
                <a:blip r:embed="rId9"/>
                <a:stretch>
                  <a:fillRect b="-1052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E4B0874-D532-4D45-AA40-542F9655C5E6}"/>
              </a:ext>
            </a:extLst>
          </p:cNvPr>
          <p:cNvCxnSpPr>
            <a:cxnSpLocks/>
          </p:cNvCxnSpPr>
          <p:nvPr/>
        </p:nvCxnSpPr>
        <p:spPr>
          <a:xfrm flipV="1">
            <a:off x="4418651" y="3434262"/>
            <a:ext cx="81950" cy="19693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993C92-81C7-6F41-9ACE-E8E41E231473}"/>
              </a:ext>
            </a:extLst>
          </p:cNvPr>
          <p:cNvCxnSpPr>
            <a:cxnSpLocks/>
          </p:cNvCxnSpPr>
          <p:nvPr/>
        </p:nvCxnSpPr>
        <p:spPr>
          <a:xfrm flipV="1">
            <a:off x="5160398" y="3574094"/>
            <a:ext cx="2202129" cy="247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B5A72E-E55A-C745-BE27-316E5DC0EAE0}"/>
              </a:ext>
            </a:extLst>
          </p:cNvPr>
          <p:cNvSpPr txBox="1"/>
          <p:nvPr/>
        </p:nvSpPr>
        <p:spPr>
          <a:xfrm>
            <a:off x="5344645" y="4416516"/>
            <a:ext cx="2048959" cy="230832"/>
          </a:xfrm>
          <a:prstGeom prst="rect">
            <a:avLst/>
          </a:prstGeom>
          <a:noFill/>
        </p:spPr>
        <p:txBody>
          <a:bodyPr wrap="squar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37" name="Straight Connector 36">
            <a:extLst>
              <a:ext uri="{FF2B5EF4-FFF2-40B4-BE49-F238E27FC236}">
                <a16:creationId xmlns:a16="http://schemas.microsoft.com/office/drawing/2014/main" id="{6F42E0BE-E048-2748-8352-72EFEB31C3C1}"/>
              </a:ext>
            </a:extLst>
          </p:cNvPr>
          <p:cNvCxnSpPr>
            <a:cxnSpLocks/>
          </p:cNvCxnSpPr>
          <p:nvPr/>
        </p:nvCxnSpPr>
        <p:spPr>
          <a:xfrm flipV="1">
            <a:off x="5496394" y="3598880"/>
            <a:ext cx="0" cy="7729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2B7A86-09B2-E547-846D-05AD54321A8B}"/>
              </a:ext>
            </a:extLst>
          </p:cNvPr>
          <p:cNvCxnSpPr>
            <a:cxnSpLocks/>
          </p:cNvCxnSpPr>
          <p:nvPr/>
        </p:nvCxnSpPr>
        <p:spPr>
          <a:xfrm>
            <a:off x="5496394" y="3449476"/>
            <a:ext cx="49591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6F76E7-DB77-3346-97ED-DF93BEEBFBE2}"/>
              </a:ext>
            </a:extLst>
          </p:cNvPr>
          <p:cNvCxnSpPr>
            <a:cxnSpLocks/>
          </p:cNvCxnSpPr>
          <p:nvPr/>
        </p:nvCxnSpPr>
        <p:spPr>
          <a:xfrm flipV="1">
            <a:off x="6323528" y="3434261"/>
            <a:ext cx="1038999" cy="1521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E71738-6413-6C40-8976-5C79378E23E7}"/>
              </a:ext>
            </a:extLst>
          </p:cNvPr>
          <p:cNvSpPr txBox="1"/>
          <p:nvPr/>
        </p:nvSpPr>
        <p:spPr>
          <a:xfrm>
            <a:off x="5496395" y="3659649"/>
            <a:ext cx="1054368" cy="369332"/>
          </a:xfrm>
          <a:prstGeom prst="rect">
            <a:avLst/>
          </a:prstGeom>
          <a:noFill/>
        </p:spPr>
        <p:txBody>
          <a:bodyPr wrap="square" rtlCol="0">
            <a:spAutoFit/>
          </a:bodyPr>
          <a:lstStyle/>
          <a:p>
            <a:r>
              <a:rPr lang="ru-RU" sz="900" dirty="0">
                <a:solidFill>
                  <a:schemeClr val="accent6">
                    <a:lumMod val="50000"/>
                  </a:schemeClr>
                </a:solidFill>
              </a:rPr>
              <a:t>Немедленная награда</a:t>
            </a:r>
            <a:endParaRPr lang="en-TR" sz="900" dirty="0">
              <a:solidFill>
                <a:schemeClr val="accent6">
                  <a:lumMod val="50000"/>
                </a:schemeClr>
              </a:solidFill>
            </a:endParaRPr>
          </a:p>
        </p:txBody>
      </p:sp>
      <p:cxnSp>
        <p:nvCxnSpPr>
          <p:cNvPr id="47" name="Straight Connector 46">
            <a:extLst>
              <a:ext uri="{FF2B5EF4-FFF2-40B4-BE49-F238E27FC236}">
                <a16:creationId xmlns:a16="http://schemas.microsoft.com/office/drawing/2014/main" id="{FDE1EC9D-304C-4449-A9D3-187835653CD2}"/>
              </a:ext>
            </a:extLst>
          </p:cNvPr>
          <p:cNvCxnSpPr>
            <a:cxnSpLocks/>
          </p:cNvCxnSpPr>
          <p:nvPr/>
        </p:nvCxnSpPr>
        <p:spPr>
          <a:xfrm flipV="1">
            <a:off x="5715709" y="3449477"/>
            <a:ext cx="0" cy="210172"/>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5C87E1-F384-8E4F-8274-7C6EAE351793}"/>
              </a:ext>
            </a:extLst>
          </p:cNvPr>
          <p:cNvCxnSpPr>
            <a:cxnSpLocks/>
          </p:cNvCxnSpPr>
          <p:nvPr/>
        </p:nvCxnSpPr>
        <p:spPr>
          <a:xfrm flipV="1">
            <a:off x="6734051" y="3449477"/>
            <a:ext cx="0" cy="373583"/>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2B9457-E3B6-6B44-B871-273B169C6666}"/>
              </a:ext>
            </a:extLst>
          </p:cNvPr>
          <p:cNvSpPr txBox="1"/>
          <p:nvPr/>
        </p:nvSpPr>
        <p:spPr>
          <a:xfrm>
            <a:off x="6406255" y="3819898"/>
            <a:ext cx="1359615" cy="507831"/>
          </a:xfrm>
          <a:prstGeom prst="rect">
            <a:avLst/>
          </a:prstGeom>
          <a:noFill/>
        </p:spPr>
        <p:txBody>
          <a:bodyPr wrap="square" rtlCol="0">
            <a:spAutoFit/>
          </a:bodyPr>
          <a:lstStyle/>
          <a:p>
            <a:r>
              <a:rPr lang="ru-RU" sz="900" dirty="0">
                <a:solidFill>
                  <a:schemeClr val="accent5">
                    <a:lumMod val="75000"/>
                  </a:schemeClr>
                </a:solidFill>
              </a:rPr>
              <a:t>Дисконтированная ценность</a:t>
            </a:r>
            <a:br>
              <a:rPr lang="ru-RU" sz="900" dirty="0">
                <a:solidFill>
                  <a:schemeClr val="accent5">
                    <a:lumMod val="75000"/>
                  </a:schemeClr>
                </a:solidFill>
              </a:rPr>
            </a:br>
            <a:r>
              <a:rPr lang="ru-RU" sz="900" dirty="0">
                <a:solidFill>
                  <a:schemeClr val="accent5">
                    <a:lumMod val="75000"/>
                  </a:schemeClr>
                </a:solidFill>
              </a:rPr>
              <a:t>будущего состояния</a:t>
            </a:r>
          </a:p>
        </p:txBody>
      </p:sp>
      <p:cxnSp>
        <p:nvCxnSpPr>
          <p:cNvPr id="52" name="Straight Connector 51">
            <a:extLst>
              <a:ext uri="{FF2B5EF4-FFF2-40B4-BE49-F238E27FC236}">
                <a16:creationId xmlns:a16="http://schemas.microsoft.com/office/drawing/2014/main" id="{A6F541DE-DCA9-BB42-B742-4531DD8CDDE6}"/>
              </a:ext>
            </a:extLst>
          </p:cNvPr>
          <p:cNvCxnSpPr>
            <a:cxnSpLocks/>
          </p:cNvCxnSpPr>
          <p:nvPr/>
        </p:nvCxnSpPr>
        <p:spPr>
          <a:xfrm>
            <a:off x="7496452" y="3429622"/>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252E0E-D682-DF4B-8E3B-E79D05F4149F}"/>
                  </a:ext>
                </a:extLst>
              </p:cNvPr>
              <p:cNvSpPr txBox="1"/>
              <p:nvPr/>
            </p:nvSpPr>
            <p:spPr>
              <a:xfrm>
                <a:off x="7707970" y="3574094"/>
                <a:ext cx="1313180" cy="507831"/>
              </a:xfrm>
              <a:prstGeom prst="rect">
                <a:avLst/>
              </a:prstGeom>
              <a:noFill/>
            </p:spPr>
            <p:txBody>
              <a:bodyPr wrap="none" rtlCol="0">
                <a:spAutoFit/>
              </a:bodyPr>
              <a:lstStyle/>
              <a:p>
                <a:r>
                  <a:rPr lang="ru-RU" sz="900" dirty="0">
                    <a:solidFill>
                      <a:schemeClr val="accent4">
                        <a:lumMod val="75000"/>
                      </a:schemeClr>
                    </a:solidFill>
                  </a:rPr>
                  <a:t>При условии начала </a:t>
                </a:r>
                <a:br>
                  <a:rPr lang="ru-RU" sz="900" dirty="0">
                    <a:solidFill>
                      <a:schemeClr val="accent4">
                        <a:lumMod val="75000"/>
                      </a:schemeClr>
                    </a:solidFill>
                  </a:rPr>
                </a:br>
                <a:r>
                  <a:rPr lang="ru-RU" sz="900" dirty="0">
                    <a:solidFill>
                      <a:schemeClr val="accent4">
                        <a:lumMod val="75000"/>
                      </a:schemeClr>
                    </a:solidFill>
                  </a:rPr>
                  <a:t>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53" name="TextBox 52">
                <a:extLst>
                  <a:ext uri="{FF2B5EF4-FFF2-40B4-BE49-F238E27FC236}">
                    <a16:creationId xmlns:a16="http://schemas.microsoft.com/office/drawing/2014/main" id="{C1252E0E-D682-DF4B-8E3B-E79D05F4149F}"/>
                  </a:ext>
                </a:extLst>
              </p:cNvPr>
              <p:cNvSpPr txBox="1">
                <a:spLocks noRot="1" noChangeAspect="1" noMove="1" noResize="1" noEditPoints="1" noAdjustHandles="1" noChangeArrowheads="1" noChangeShapeType="1" noTextEdit="1"/>
              </p:cNvSpPr>
              <p:nvPr/>
            </p:nvSpPr>
            <p:spPr>
              <a:xfrm>
                <a:off x="7707970" y="3574094"/>
                <a:ext cx="1313180" cy="507831"/>
              </a:xfrm>
              <a:prstGeom prst="rect">
                <a:avLst/>
              </a:prstGeom>
              <a:blipFill>
                <a:blip r:embed="rId10"/>
                <a:stretch>
                  <a:fillRect b="-2439"/>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1F4CAD02-95DC-D545-B3A5-55397EC565B8}"/>
              </a:ext>
            </a:extLst>
          </p:cNvPr>
          <p:cNvCxnSpPr>
            <a:cxnSpLocks/>
          </p:cNvCxnSpPr>
          <p:nvPr/>
        </p:nvCxnSpPr>
        <p:spPr>
          <a:xfrm flipV="1">
            <a:off x="7833982" y="3429623"/>
            <a:ext cx="0" cy="17304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FD3B56-0602-1F4F-94C8-FB1BC8C1A661}"/>
              </a:ext>
            </a:extLst>
          </p:cNvPr>
          <p:cNvSpPr/>
          <p:nvPr/>
        </p:nvSpPr>
        <p:spPr>
          <a:xfrm>
            <a:off x="5234087" y="3256929"/>
            <a:ext cx="158104" cy="153889"/>
          </a:xfrm>
          <a:prstGeom prst="rect">
            <a:avLst/>
          </a:prstGeom>
          <a:noFill/>
          <a:ln w="12700">
            <a:solidFill>
              <a:srgbClr val="C00000">
                <a:alpha val="445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9F924-E4F0-9B4E-8C65-04CA4724285E}"/>
                  </a:ext>
                </a:extLst>
              </p:cNvPr>
              <p:cNvSpPr txBox="1"/>
              <p:nvPr/>
            </p:nvSpPr>
            <p:spPr>
              <a:xfrm>
                <a:off x="5101647" y="2699900"/>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56" name="TextBox 55">
                <a:extLst>
                  <a:ext uri="{FF2B5EF4-FFF2-40B4-BE49-F238E27FC236}">
                    <a16:creationId xmlns:a16="http://schemas.microsoft.com/office/drawing/2014/main" id="{B0F9F924-E4F0-9B4E-8C65-04CA4724285E}"/>
                  </a:ext>
                </a:extLst>
              </p:cNvPr>
              <p:cNvSpPr txBox="1">
                <a:spLocks noRot="1" noChangeAspect="1" noMove="1" noResize="1" noEditPoints="1" noAdjustHandles="1" noChangeArrowheads="1" noChangeShapeType="1" noTextEdit="1"/>
              </p:cNvSpPr>
              <p:nvPr/>
            </p:nvSpPr>
            <p:spPr>
              <a:xfrm>
                <a:off x="5101647" y="2699900"/>
                <a:ext cx="2226892" cy="369332"/>
              </a:xfrm>
              <a:prstGeom prst="rect">
                <a:avLst/>
              </a:prstGeom>
              <a:blipFill>
                <a:blip r:embed="rId11"/>
                <a:stretch>
                  <a:fillRect b="-6667"/>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F87FC44C-94A1-FA48-AEA1-467DD7C85591}"/>
              </a:ext>
            </a:extLst>
          </p:cNvPr>
          <p:cNvCxnSpPr>
            <a:cxnSpLocks/>
          </p:cNvCxnSpPr>
          <p:nvPr/>
        </p:nvCxnSpPr>
        <p:spPr>
          <a:xfrm flipV="1">
            <a:off x="5305763" y="3080665"/>
            <a:ext cx="0" cy="168350"/>
          </a:xfrm>
          <a:prstGeom prst="line">
            <a:avLst/>
          </a:prstGeom>
          <a:ln w="12700">
            <a:solidFill>
              <a:srgbClr val="C00000">
                <a:alpha val="44563"/>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8B367DB-CD5B-8B41-AB78-43C11BD49BB8}"/>
              </a:ext>
            </a:extLst>
          </p:cNvPr>
          <p:cNvCxnSpPr>
            <a:cxnSpLocks/>
          </p:cNvCxnSpPr>
          <p:nvPr/>
        </p:nvCxnSpPr>
        <p:spPr>
          <a:xfrm>
            <a:off x="625965" y="1913776"/>
            <a:ext cx="178584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FA4BD9-6A4F-224D-A4F8-64E9276F68C9}"/>
              </a:ext>
            </a:extLst>
          </p:cNvPr>
          <p:cNvCxnSpPr>
            <a:cxnSpLocks/>
          </p:cNvCxnSpPr>
          <p:nvPr/>
        </p:nvCxnSpPr>
        <p:spPr>
          <a:xfrm>
            <a:off x="2411807" y="2882385"/>
            <a:ext cx="94337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D2B751-7698-394D-A696-CB4010A7BA2D}"/>
              </a:ext>
            </a:extLst>
          </p:cNvPr>
          <p:cNvCxnSpPr>
            <a:cxnSpLocks/>
          </p:cNvCxnSpPr>
          <p:nvPr/>
        </p:nvCxnSpPr>
        <p:spPr>
          <a:xfrm>
            <a:off x="2411807" y="1913776"/>
            <a:ext cx="0" cy="96860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8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состояния-действия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r">
                        <a:lnSpc>
                          <a:spcPct val="100000"/>
                        </a:lnSpc>
                      </a:pPr>
                      <a:r>
                        <a:rPr lang="en-TR" sz="800" b="1" dirty="0"/>
                        <a:t>-7</a:t>
                      </a:r>
                    </a:p>
                  </a:txBody>
                  <a:tcPr marR="36000" anchor="ctr"/>
                </a:tc>
                <a:tc>
                  <a:txBody>
                    <a:bodyPr/>
                    <a:lstStyle/>
                    <a:p>
                      <a:pPr algn="r">
                        <a:lnSpc>
                          <a:spcPct val="100000"/>
                        </a:lnSpc>
                      </a:pPr>
                      <a:r>
                        <a:rPr lang="en-TR" sz="800" b="1" dirty="0"/>
                        <a:t>-6</a:t>
                      </a:r>
                    </a:p>
                  </a:txBody>
                  <a:tcPr marR="36000" anchor="ctr"/>
                </a:tc>
                <a:tc>
                  <a:txBody>
                    <a:bodyPr/>
                    <a:lstStyle/>
                    <a:p>
                      <a:pPr algn="r">
                        <a:lnSpc>
                          <a:spcPct val="100000"/>
                        </a:lnSpc>
                      </a:pPr>
                      <a:r>
                        <a:rPr lang="en-TR" sz="800" b="1" dirty="0"/>
                        <a:t>-5</a:t>
                      </a:r>
                    </a:p>
                  </a:txBody>
                  <a:tcPr marR="36000" anchor="ctr"/>
                </a:tc>
                <a:tc>
                  <a:txBody>
                    <a:bodyPr/>
                    <a:lstStyle/>
                    <a:p>
                      <a:pPr algn="ctr"/>
                      <a:r>
                        <a:rPr lang="en-TR" sz="800" b="1" dirty="0"/>
                        <a:t>-4</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sz="800" b="1" dirty="0"/>
                    </a:p>
                  </a:txBody>
                  <a:tcPr anchor="ctr">
                    <a:solidFill>
                      <a:srgbClr val="002060"/>
                    </a:solidFill>
                  </a:tcPr>
                </a:tc>
                <a:tc>
                  <a:txBody>
                    <a:bodyPr/>
                    <a:lstStyle/>
                    <a:p>
                      <a:pPr algn="ctr"/>
                      <a:r>
                        <a:rPr lang="en-TR" sz="800" b="1" dirty="0"/>
                        <a:t>-7</a:t>
                      </a:r>
                    </a:p>
                  </a:txBody>
                  <a:tcPr marT="0"/>
                </a:tc>
                <a:tc>
                  <a:txBody>
                    <a:bodyPr/>
                    <a:lstStyle/>
                    <a:p>
                      <a:pPr algn="ctr"/>
                      <a:endParaRPr lang="en-TR" sz="800" b="1" dirty="0"/>
                    </a:p>
                  </a:txBody>
                  <a:tcPr anchor="ctr">
                    <a:solidFill>
                      <a:srgbClr val="002060"/>
                    </a:solidFill>
                  </a:tcPr>
                </a:tc>
                <a:tc>
                  <a:txBody>
                    <a:bodyPr/>
                    <a:lstStyle/>
                    <a:p>
                      <a:pPr algn="ctr"/>
                      <a:r>
                        <a:rPr lang="en-TR" sz="800" b="1" dirty="0"/>
                        <a:t>-3</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sz="800" b="1" dirty="0"/>
                    </a:p>
                  </a:txBody>
                  <a:tcPr anchor="ctr">
                    <a:solidFill>
                      <a:srgbClr val="002060"/>
                    </a:solidFill>
                  </a:tcPr>
                </a:tc>
                <a:tc>
                  <a:txBody>
                    <a:bodyPr/>
                    <a:lstStyle/>
                    <a:p>
                      <a:pPr algn="ctr"/>
                      <a:r>
                        <a:rPr lang="en-TR" sz="800" b="1" dirty="0"/>
                        <a:t>-8</a:t>
                      </a:r>
                    </a:p>
                  </a:txBody>
                  <a:tcPr marT="0"/>
                </a:tc>
                <a:tc>
                  <a:txBody>
                    <a:bodyPr/>
                    <a:lstStyle/>
                    <a:p>
                      <a:pPr algn="ctr"/>
                      <a:endParaRPr lang="en-TR" sz="800" b="1" dirty="0"/>
                    </a:p>
                  </a:txBody>
                  <a:tcPr anchor="ctr">
                    <a:solidFill>
                      <a:srgbClr val="002060"/>
                    </a:solidFill>
                  </a:tcPr>
                </a:tc>
                <a:tc>
                  <a:txBody>
                    <a:bodyPr/>
                    <a:lstStyle/>
                    <a:p>
                      <a:pPr algn="r"/>
                      <a:r>
                        <a:rPr lang="en-TR" sz="800" b="1" dirty="0"/>
                        <a:t>-2</a:t>
                      </a:r>
                    </a:p>
                  </a:txBody>
                  <a:tcPr marR="36000" anchor="ctr"/>
                </a:tc>
                <a:tc>
                  <a:txBody>
                    <a:bodyPr/>
                    <a:lstStyle/>
                    <a:p>
                      <a:pPr algn="r"/>
                      <a:r>
                        <a:rPr lang="en-TR" sz="800" b="1" dirty="0"/>
                        <a:t>-1</a:t>
                      </a:r>
                    </a:p>
                  </a:txBody>
                  <a:tcPr marR="36000" anchor="ctr"/>
                </a:tc>
                <a:extLst>
                  <a:ext uri="{0D108BD9-81ED-4DB2-BD59-A6C34878D82A}">
                    <a16:rowId xmlns:a16="http://schemas.microsoft.com/office/drawing/2014/main" val="2758370690"/>
                  </a:ext>
                </a:extLst>
              </a:tr>
              <a:tr h="370840">
                <a:tc>
                  <a:txBody>
                    <a:bodyPr/>
                    <a:lstStyle/>
                    <a:p>
                      <a:pPr algn="ctr"/>
                      <a:endParaRPr lang="en-TR" sz="800" b="1" dirty="0"/>
                    </a:p>
                  </a:txBody>
                  <a:tcPr anchor="ctr">
                    <a:solidFill>
                      <a:srgbClr val="002060"/>
                    </a:solidFill>
                  </a:tcPr>
                </a:tc>
                <a:tc>
                  <a:txBody>
                    <a:bodyPr/>
                    <a:lstStyle/>
                    <a:p>
                      <a:pPr algn="ctr"/>
                      <a:r>
                        <a:rPr lang="en-TR" sz="800" b="1" dirty="0"/>
                        <a:t>-9</a:t>
                      </a:r>
                    </a:p>
                  </a:txBody>
                  <a:tcPr marT="0"/>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p:cxnSp>
        <p:nvCxnSpPr>
          <p:cNvPr id="58" name="Straight Connector 57">
            <a:extLst>
              <a:ext uri="{FF2B5EF4-FFF2-40B4-BE49-F238E27FC236}">
                <a16:creationId xmlns:a16="http://schemas.microsoft.com/office/drawing/2014/main" id="{A82445E7-A0E5-F04E-847C-6658174244BA}"/>
              </a:ext>
            </a:extLst>
          </p:cNvPr>
          <p:cNvCxnSpPr>
            <a:cxnSpLocks/>
          </p:cNvCxnSpPr>
          <p:nvPr/>
        </p:nvCxnSpPr>
        <p:spPr>
          <a:xfrm flipV="1">
            <a:off x="111078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D96A57-FA5C-814D-A264-5A0542D84C0C}"/>
              </a:ext>
            </a:extLst>
          </p:cNvPr>
          <p:cNvCxnSpPr>
            <a:cxnSpLocks/>
          </p:cNvCxnSpPr>
          <p:nvPr/>
        </p:nvCxnSpPr>
        <p:spPr>
          <a:xfrm flipV="1">
            <a:off x="688250"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27F89B-7B97-7544-B5B5-D48F9FFC0306}"/>
              </a:ext>
            </a:extLst>
          </p:cNvPr>
          <p:cNvCxnSpPr>
            <a:cxnSpLocks/>
          </p:cNvCxnSpPr>
          <p:nvPr/>
        </p:nvCxnSpPr>
        <p:spPr>
          <a:xfrm flipV="1">
            <a:off x="1104644" y="217487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BF715B1-EA11-8E44-BA0E-80753C64622F}"/>
              </a:ext>
            </a:extLst>
          </p:cNvPr>
          <p:cNvCxnSpPr>
            <a:cxnSpLocks/>
          </p:cNvCxnSpPr>
          <p:nvPr/>
        </p:nvCxnSpPr>
        <p:spPr>
          <a:xfrm flipV="1">
            <a:off x="1107819" y="255072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7E6CBE-AC04-F049-A1F0-0A05B0BBB8D2}"/>
              </a:ext>
            </a:extLst>
          </p:cNvPr>
          <p:cNvCxnSpPr>
            <a:cxnSpLocks/>
          </p:cNvCxnSpPr>
          <p:nvPr/>
        </p:nvCxnSpPr>
        <p:spPr>
          <a:xfrm flipV="1">
            <a:off x="1104644" y="292098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B7D798-AD9D-D546-97B5-EF03C015119C}"/>
              </a:ext>
            </a:extLst>
          </p:cNvPr>
          <p:cNvCxnSpPr>
            <a:cxnSpLocks/>
          </p:cNvCxnSpPr>
          <p:nvPr/>
        </p:nvCxnSpPr>
        <p:spPr>
          <a:xfrm flipV="1">
            <a:off x="153274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BC47FA-AB7E-C348-888C-E92B9B1DB9C8}"/>
              </a:ext>
            </a:extLst>
          </p:cNvPr>
          <p:cNvCxnSpPr>
            <a:cxnSpLocks/>
          </p:cNvCxnSpPr>
          <p:nvPr/>
        </p:nvCxnSpPr>
        <p:spPr>
          <a:xfrm flipV="1">
            <a:off x="195471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4E39537-E51F-EA40-85F9-26AEF1DF0352}"/>
              </a:ext>
            </a:extLst>
          </p:cNvPr>
          <p:cNvCxnSpPr>
            <a:cxnSpLocks/>
          </p:cNvCxnSpPr>
          <p:nvPr/>
        </p:nvCxnSpPr>
        <p:spPr>
          <a:xfrm flipV="1">
            <a:off x="195153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BBDD51-685E-F54D-A0B0-2244EDAA0F48}"/>
              </a:ext>
            </a:extLst>
          </p:cNvPr>
          <p:cNvCxnSpPr>
            <a:cxnSpLocks/>
          </p:cNvCxnSpPr>
          <p:nvPr/>
        </p:nvCxnSpPr>
        <p:spPr>
          <a:xfrm flipV="1">
            <a:off x="1954711" y="255035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4669A8-9D41-D74B-B8A3-1227416EF206}"/>
              </a:ext>
            </a:extLst>
          </p:cNvPr>
          <p:cNvCxnSpPr>
            <a:cxnSpLocks/>
          </p:cNvCxnSpPr>
          <p:nvPr/>
        </p:nvCxnSpPr>
        <p:spPr>
          <a:xfrm flipV="1">
            <a:off x="2379289" y="254867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F154E5-56E0-C549-A4BD-89A5C45CC708}"/>
              </a:ext>
            </a:extLst>
          </p:cNvPr>
          <p:cNvCxnSpPr>
            <a:cxnSpLocks/>
          </p:cNvCxnSpPr>
          <p:nvPr/>
        </p:nvCxnSpPr>
        <p:spPr>
          <a:xfrm flipH="1" flipV="1">
            <a:off x="195153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9211530-F381-FE42-AE24-D560B2EB2344}"/>
              </a:ext>
            </a:extLst>
          </p:cNvPr>
          <p:cNvCxnSpPr>
            <a:cxnSpLocks/>
          </p:cNvCxnSpPr>
          <p:nvPr/>
        </p:nvCxnSpPr>
        <p:spPr>
          <a:xfrm flipH="1" flipV="1">
            <a:off x="1532184" y="181075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4196BD-686D-7E44-9A2D-549FE126B00D}"/>
              </a:ext>
            </a:extLst>
          </p:cNvPr>
          <p:cNvCxnSpPr>
            <a:cxnSpLocks/>
          </p:cNvCxnSpPr>
          <p:nvPr/>
        </p:nvCxnSpPr>
        <p:spPr>
          <a:xfrm flipH="1" flipV="1">
            <a:off x="1107606" y="180440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7B6FFB-4D9C-B244-B36E-2EA1B48346C7}"/>
              </a:ext>
            </a:extLst>
          </p:cNvPr>
          <p:cNvCxnSpPr>
            <a:cxnSpLocks/>
          </p:cNvCxnSpPr>
          <p:nvPr/>
        </p:nvCxnSpPr>
        <p:spPr>
          <a:xfrm flipH="1" flipV="1">
            <a:off x="195788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5390C-BA2C-A54D-851B-7619444FE31C}"/>
              </a:ext>
            </a:extLst>
          </p:cNvPr>
          <p:cNvCxnSpPr>
            <a:cxnSpLocks/>
          </p:cNvCxnSpPr>
          <p:nvPr/>
        </p:nvCxnSpPr>
        <p:spPr>
          <a:xfrm flipH="1" flipV="1">
            <a:off x="1951536" y="2549592"/>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B36F6-AF08-4A43-8C4B-FDFBA1CB61EC}"/>
              </a:ext>
            </a:extLst>
          </p:cNvPr>
          <p:cNvCxnSpPr>
            <a:cxnSpLocks/>
          </p:cNvCxnSpPr>
          <p:nvPr/>
        </p:nvCxnSpPr>
        <p:spPr>
          <a:xfrm flipH="1" flipV="1">
            <a:off x="2372939"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3BF28B-D587-8F4C-9C62-20407AE975FE}"/>
              </a:ext>
            </a:extLst>
          </p:cNvPr>
          <p:cNvCxnSpPr>
            <a:cxnSpLocks/>
          </p:cNvCxnSpPr>
          <p:nvPr/>
        </p:nvCxnSpPr>
        <p:spPr>
          <a:xfrm flipH="1" flipV="1">
            <a:off x="1110994" y="217896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20BDFF-A13A-8B4E-A50A-30545A33ECE2}"/>
              </a:ext>
            </a:extLst>
          </p:cNvPr>
          <p:cNvCxnSpPr>
            <a:cxnSpLocks/>
          </p:cNvCxnSpPr>
          <p:nvPr/>
        </p:nvCxnSpPr>
        <p:spPr>
          <a:xfrm flipH="1" flipV="1">
            <a:off x="1099848"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80424-551C-EF4F-B8F8-ED6AD4E84C27}"/>
              </a:ext>
            </a:extLst>
          </p:cNvPr>
          <p:cNvCxnSpPr>
            <a:cxnSpLocks/>
          </p:cNvCxnSpPr>
          <p:nvPr/>
        </p:nvCxnSpPr>
        <p:spPr>
          <a:xfrm flipH="1" flipV="1">
            <a:off x="686918"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4553E3-8698-984F-8098-7D781401B40E}"/>
              </a:ext>
            </a:extLst>
          </p:cNvPr>
          <p:cNvCxnSpPr>
            <a:cxnSpLocks/>
          </p:cNvCxnSpPr>
          <p:nvPr/>
        </p:nvCxnSpPr>
        <p:spPr>
          <a:xfrm flipH="1" flipV="1">
            <a:off x="1109926" y="292029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EEA12-B54C-3C43-A336-017532E3786D}"/>
                  </a:ext>
                </a:extLst>
              </p:cNvPr>
              <p:cNvSpPr txBox="1"/>
              <p:nvPr/>
            </p:nvSpPr>
            <p:spPr>
              <a:xfrm>
                <a:off x="3947375" y="1804249"/>
                <a:ext cx="38090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TR" sz="2000" dirty="0"/>
              </a:p>
            </p:txBody>
          </p:sp>
        </mc:Choice>
        <mc:Fallback xmlns="">
          <p:sp>
            <p:nvSpPr>
              <p:cNvPr id="19" name="TextBox 18">
                <a:extLst>
                  <a:ext uri="{FF2B5EF4-FFF2-40B4-BE49-F238E27FC236}">
                    <a16:creationId xmlns:a16="http://schemas.microsoft.com/office/drawing/2014/main" id="{FC5EEA12-B54C-3C43-A336-017532E3786D}"/>
                  </a:ext>
                </a:extLst>
              </p:cNvPr>
              <p:cNvSpPr txBox="1">
                <a:spLocks noRot="1" noChangeAspect="1" noMove="1" noResize="1" noEditPoints="1" noAdjustHandles="1" noChangeArrowheads="1" noChangeShapeType="1" noTextEdit="1"/>
              </p:cNvSpPr>
              <p:nvPr/>
            </p:nvSpPr>
            <p:spPr>
              <a:xfrm>
                <a:off x="3947375" y="1804249"/>
                <a:ext cx="3809056" cy="400110"/>
              </a:xfrm>
              <a:prstGeom prst="rect">
                <a:avLst/>
              </a:prstGeom>
              <a:blipFill>
                <a:blip r:embed="rId4"/>
                <a:stretch>
                  <a:fillRect b="-15625"/>
                </a:stretch>
              </a:blipFill>
            </p:spPr>
            <p:txBody>
              <a:bodyPr/>
              <a:lstStyle/>
              <a:p>
                <a:r>
                  <a:rPr lang="en-TR">
                    <a:noFill/>
                  </a:rPr>
                  <a:t> </a:t>
                </a:r>
              </a:p>
            </p:txBody>
          </p:sp>
        </mc:Fallback>
      </mc:AlternateContent>
      <p:cxnSp>
        <p:nvCxnSpPr>
          <p:cNvPr id="96" name="Straight Connector 95">
            <a:extLst>
              <a:ext uri="{FF2B5EF4-FFF2-40B4-BE49-F238E27FC236}">
                <a16:creationId xmlns:a16="http://schemas.microsoft.com/office/drawing/2014/main" id="{FC762BA6-52F6-2E4B-B3C9-FF5A6AF9D2E6}"/>
              </a:ext>
            </a:extLst>
          </p:cNvPr>
          <p:cNvCxnSpPr>
            <a:cxnSpLocks/>
          </p:cNvCxnSpPr>
          <p:nvPr/>
        </p:nvCxnSpPr>
        <p:spPr>
          <a:xfrm>
            <a:off x="4190690" y="221163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2C2B7-5A16-E041-901E-60132DA60B1B}"/>
                  </a:ext>
                </a:extLst>
              </p:cNvPr>
              <p:cNvSpPr txBox="1"/>
              <p:nvPr/>
            </p:nvSpPr>
            <p:spPr>
              <a:xfrm>
                <a:off x="3730944" y="2242047"/>
                <a:ext cx="1366849" cy="3693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br>
                  <a:rPr lang="ru-RU" sz="900" dirty="0">
                    <a:solidFill>
                      <a:schemeClr val="accent1">
                        <a:lumMod val="50000"/>
                      </a:schemeClr>
                    </a:solidFill>
                  </a:rPr>
                </a:br>
                <a:r>
                  <a:rPr lang="ru-RU" sz="900" dirty="0">
                    <a:solidFill>
                      <a:schemeClr val="accent1">
                        <a:lumMod val="50000"/>
                      </a:schemeClr>
                    </a:solidFill>
                  </a:rPr>
                  <a:t>при действии </a:t>
                </a:r>
                <a14:m>
                  <m:oMath xmlns:m="http://schemas.openxmlformats.org/officeDocument/2006/math">
                    <m:r>
                      <a:rPr lang="en-US" sz="900" b="0" i="1" smtClean="0">
                        <a:solidFill>
                          <a:schemeClr val="accent1">
                            <a:lumMod val="50000"/>
                          </a:schemeClr>
                        </a:solidFill>
                        <a:latin typeface="Cambria Math" panose="02040503050406030204" pitchFamily="18" charset="0"/>
                      </a:rPr>
                      <m:t>𝑎</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97" name="TextBox 96">
                <a:extLst>
                  <a:ext uri="{FF2B5EF4-FFF2-40B4-BE49-F238E27FC236}">
                    <a16:creationId xmlns:a16="http://schemas.microsoft.com/office/drawing/2014/main" id="{E002C2B7-5A16-E041-901E-60132DA60B1B}"/>
                  </a:ext>
                </a:extLst>
              </p:cNvPr>
              <p:cNvSpPr txBox="1">
                <a:spLocks noRot="1" noChangeAspect="1" noMove="1" noResize="1" noEditPoints="1" noAdjustHandles="1" noChangeArrowheads="1" noChangeShapeType="1" noTextEdit="1"/>
              </p:cNvSpPr>
              <p:nvPr/>
            </p:nvSpPr>
            <p:spPr>
              <a:xfrm>
                <a:off x="3730944" y="2242047"/>
                <a:ext cx="1366849" cy="369332"/>
              </a:xfrm>
              <a:prstGeom prst="rect">
                <a:avLst/>
              </a:prstGeom>
              <a:blipFill>
                <a:blip r:embed="rId5"/>
                <a:stretch>
                  <a:fillRect b="-6667"/>
                </a:stretch>
              </a:blipFill>
            </p:spPr>
            <p:txBody>
              <a:bodyPr/>
              <a:lstStyle/>
              <a:p>
                <a:r>
                  <a:rPr lang="en-TR">
                    <a:noFill/>
                  </a:rPr>
                  <a:t> </a:t>
                </a:r>
              </a:p>
            </p:txBody>
          </p:sp>
        </mc:Fallback>
      </mc:AlternateContent>
      <p:cxnSp>
        <p:nvCxnSpPr>
          <p:cNvPr id="98" name="Straight Connector 97">
            <a:extLst>
              <a:ext uri="{FF2B5EF4-FFF2-40B4-BE49-F238E27FC236}">
                <a16:creationId xmlns:a16="http://schemas.microsoft.com/office/drawing/2014/main" id="{A433BD58-E104-914D-891F-ED237A6FB990}"/>
              </a:ext>
            </a:extLst>
          </p:cNvPr>
          <p:cNvCxnSpPr>
            <a:cxnSpLocks/>
          </p:cNvCxnSpPr>
          <p:nvPr/>
        </p:nvCxnSpPr>
        <p:spPr>
          <a:xfrm flipV="1">
            <a:off x="5243615" y="2204359"/>
            <a:ext cx="704878" cy="727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8931A52-EF28-CC42-AD2B-424CE35BBAB9}"/>
              </a:ext>
            </a:extLst>
          </p:cNvPr>
          <p:cNvSpPr txBox="1"/>
          <p:nvPr/>
        </p:nvSpPr>
        <p:spPr>
          <a:xfrm>
            <a:off x="4703373" y="2444196"/>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00" name="Straight Connector 99">
            <a:extLst>
              <a:ext uri="{FF2B5EF4-FFF2-40B4-BE49-F238E27FC236}">
                <a16:creationId xmlns:a16="http://schemas.microsoft.com/office/drawing/2014/main" id="{4EF6B89A-244E-F24F-BF0A-9CC11B3D1682}"/>
              </a:ext>
            </a:extLst>
          </p:cNvPr>
          <p:cNvCxnSpPr>
            <a:cxnSpLocks/>
          </p:cNvCxnSpPr>
          <p:nvPr/>
        </p:nvCxnSpPr>
        <p:spPr>
          <a:xfrm flipV="1">
            <a:off x="5423697" y="2210798"/>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E0CE2A8-84EA-7346-9BBA-07C298467E58}"/>
              </a:ext>
            </a:extLst>
          </p:cNvPr>
          <p:cNvCxnSpPr>
            <a:cxnSpLocks/>
          </p:cNvCxnSpPr>
          <p:nvPr/>
        </p:nvCxnSpPr>
        <p:spPr>
          <a:xfrm flipV="1">
            <a:off x="6004681" y="2204359"/>
            <a:ext cx="1617472" cy="535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DF9B183-4FCB-CC4E-BD6D-4EC1861E1EEC}"/>
                  </a:ext>
                </a:extLst>
              </p:cNvPr>
              <p:cNvSpPr txBox="1"/>
              <p:nvPr/>
            </p:nvSpPr>
            <p:spPr>
              <a:xfrm>
                <a:off x="6644160" y="2243847"/>
                <a:ext cx="1977208" cy="369332"/>
              </a:xfrm>
              <a:prstGeom prst="rect">
                <a:avLst/>
              </a:prstGeom>
              <a:noFill/>
            </p:spPr>
            <p:txBody>
              <a:bodyPr wrap="none" rtlCol="0">
                <a:spAutoFit/>
              </a:bodyPr>
              <a:lstStyle/>
              <a:p>
                <a:r>
                  <a:rPr lang="ru-RU" sz="900" dirty="0">
                    <a:solidFill>
                      <a:schemeClr val="accent4">
                        <a:lumMod val="75000"/>
                      </a:schemeClr>
                    </a:solidFill>
                  </a:rPr>
                  <a:t>При условии начала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r>
                  <a:rPr lang="en-TR" sz="900" dirty="0">
                    <a:solidFill>
                      <a:schemeClr val="accent4">
                        <a:lumMod val="75000"/>
                      </a:schemeClr>
                    </a:solidFill>
                  </a:rPr>
                  <a:t> </a:t>
                </a:r>
                <a:r>
                  <a:rPr lang="ru-RU" sz="900" dirty="0">
                    <a:solidFill>
                      <a:schemeClr val="accent4">
                        <a:lumMod val="75000"/>
                      </a:schemeClr>
                    </a:solidFill>
                  </a:rPr>
                  <a:t>и выбора действия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endParaRPr lang="en-TR" sz="900" dirty="0">
                  <a:solidFill>
                    <a:schemeClr val="accent4">
                      <a:lumMod val="75000"/>
                    </a:schemeClr>
                  </a:solidFill>
                </a:endParaRPr>
              </a:p>
            </p:txBody>
          </p:sp>
        </mc:Choice>
        <mc:Fallback xmlns="">
          <p:sp>
            <p:nvSpPr>
              <p:cNvPr id="102" name="TextBox 101">
                <a:extLst>
                  <a:ext uri="{FF2B5EF4-FFF2-40B4-BE49-F238E27FC236}">
                    <a16:creationId xmlns:a16="http://schemas.microsoft.com/office/drawing/2014/main" id="{BDF9B183-4FCB-CC4E-BD6D-4EC1861E1EEC}"/>
                  </a:ext>
                </a:extLst>
              </p:cNvPr>
              <p:cNvSpPr txBox="1">
                <a:spLocks noRot="1" noChangeAspect="1" noMove="1" noResize="1" noEditPoints="1" noAdjustHandles="1" noChangeArrowheads="1" noChangeShapeType="1" noTextEdit="1"/>
              </p:cNvSpPr>
              <p:nvPr/>
            </p:nvSpPr>
            <p:spPr>
              <a:xfrm>
                <a:off x="6644160" y="2243847"/>
                <a:ext cx="1977208" cy="369332"/>
              </a:xfrm>
              <a:prstGeom prst="rect">
                <a:avLst/>
              </a:prstGeom>
              <a:blipFill>
                <a:blip r:embed="rId6"/>
                <a:stretch>
                  <a:fillRect b="-6667"/>
                </a:stretch>
              </a:blipFill>
            </p:spPr>
            <p:txBody>
              <a:bodyPr/>
              <a:lstStyle/>
              <a:p>
                <a:r>
                  <a:rPr lang="en-TR">
                    <a:noFill/>
                  </a:rPr>
                  <a:t> </a:t>
                </a:r>
              </a:p>
            </p:txBody>
          </p:sp>
        </mc:Fallback>
      </mc:AlternateContent>
      <p:sp>
        <p:nvSpPr>
          <p:cNvPr id="103" name="Rectangle 102">
            <a:extLst>
              <a:ext uri="{FF2B5EF4-FFF2-40B4-BE49-F238E27FC236}">
                <a16:creationId xmlns:a16="http://schemas.microsoft.com/office/drawing/2014/main" id="{14D3B35D-6E45-5C45-B9E2-9F4F17B1BF3D}"/>
              </a:ext>
            </a:extLst>
          </p:cNvPr>
          <p:cNvSpPr/>
          <p:nvPr/>
        </p:nvSpPr>
        <p:spPr>
          <a:xfrm>
            <a:off x="5435898" y="2017403"/>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C808900-0413-E74A-86BF-A28357305A8A}"/>
                  </a:ext>
                </a:extLst>
              </p:cNvPr>
              <p:cNvSpPr txBox="1"/>
              <p:nvPr/>
            </p:nvSpPr>
            <p:spPr>
              <a:xfrm>
                <a:off x="5118833" y="130574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104" name="TextBox 103">
                <a:extLst>
                  <a:ext uri="{FF2B5EF4-FFF2-40B4-BE49-F238E27FC236}">
                    <a16:creationId xmlns:a16="http://schemas.microsoft.com/office/drawing/2014/main" id="{4C808900-0413-E74A-86BF-A28357305A8A}"/>
                  </a:ext>
                </a:extLst>
              </p:cNvPr>
              <p:cNvSpPr txBox="1">
                <a:spLocks noRot="1" noChangeAspect="1" noMove="1" noResize="1" noEditPoints="1" noAdjustHandles="1" noChangeArrowheads="1" noChangeShapeType="1" noTextEdit="1"/>
              </p:cNvSpPr>
              <p:nvPr/>
            </p:nvSpPr>
            <p:spPr>
              <a:xfrm>
                <a:off x="5118833" y="130574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105" name="Straight Connector 104">
            <a:extLst>
              <a:ext uri="{FF2B5EF4-FFF2-40B4-BE49-F238E27FC236}">
                <a16:creationId xmlns:a16="http://schemas.microsoft.com/office/drawing/2014/main" id="{72EF188D-7626-6E46-94C5-587DF7F4479F}"/>
              </a:ext>
            </a:extLst>
          </p:cNvPr>
          <p:cNvCxnSpPr>
            <a:cxnSpLocks/>
          </p:cNvCxnSpPr>
          <p:nvPr/>
        </p:nvCxnSpPr>
        <p:spPr>
          <a:xfrm flipV="1">
            <a:off x="5525985" y="1697337"/>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B99B195-B404-6944-92DE-B5CAA2CCB45D}"/>
                  </a:ext>
                </a:extLst>
              </p:cNvPr>
              <p:cNvSpPr txBox="1"/>
              <p:nvPr/>
            </p:nvSpPr>
            <p:spPr>
              <a:xfrm>
                <a:off x="4018814" y="3790002"/>
                <a:ext cx="2958034" cy="369332"/>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𝑣</m:t>
                        </m:r>
                      </m:e>
                      <m:sub>
                        <m:r>
                          <a:rPr lang="en-US" sz="1800" b="0" i="1" smtClean="0">
                            <a:latin typeface="Cambria Math" panose="02040503050406030204" pitchFamily="18" charset="0"/>
                          </a:rPr>
                          <m:t>𝜋</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𝑠</m:t>
                        </m:r>
                      </m:e>
                    </m:d>
                    <m:r>
                      <a:rPr lang="ru-RU" sz="1800" b="0" i="1" smtClean="0">
                        <a:latin typeface="Cambria Math" panose="02040503050406030204" pitchFamily="18" charset="0"/>
                      </a:rPr>
                      <m:t>=</m:t>
                    </m:r>
                    <m:nary>
                      <m:naryPr>
                        <m:chr m:val="∑"/>
                        <m:supHide m:val="on"/>
                        <m:ctrlPr>
                          <a:rPr lang="ru-RU"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r>
                          <a:rPr lang="en-US" sz="1800" b="0" i="1" smtClean="0">
                            <a:latin typeface="Cambria Math" panose="02040503050406030204" pitchFamily="18" charset="0"/>
                          </a:rPr>
                          <m:t>𝜋</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e>
                    </m:nary>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𝑄</m:t>
                        </m:r>
                      </m:e>
                      <m:sub>
                        <m:r>
                          <a:rPr lang="en-US" sz="1800" i="1">
                            <a:latin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𝑎</m:t>
                        </m:r>
                      </m:e>
                    </m:d>
                  </m:oMath>
                </a14:m>
                <a:endParaRPr lang="en-US" sz="1800" dirty="0"/>
              </a:p>
            </p:txBody>
          </p:sp>
        </mc:Choice>
        <mc:Fallback xmlns="">
          <p:sp>
            <p:nvSpPr>
              <p:cNvPr id="38" name="TextBox 37">
                <a:extLst>
                  <a:ext uri="{FF2B5EF4-FFF2-40B4-BE49-F238E27FC236}">
                    <a16:creationId xmlns:a16="http://schemas.microsoft.com/office/drawing/2014/main" id="{AB99B195-B404-6944-92DE-B5CAA2CCB45D}"/>
                  </a:ext>
                </a:extLst>
              </p:cNvPr>
              <p:cNvSpPr txBox="1">
                <a:spLocks noRot="1" noChangeAspect="1" noMove="1" noResize="1" noEditPoints="1" noAdjustHandles="1" noChangeArrowheads="1" noChangeShapeType="1" noTextEdit="1"/>
              </p:cNvSpPr>
              <p:nvPr/>
            </p:nvSpPr>
            <p:spPr>
              <a:xfrm>
                <a:off x="4018814" y="3790002"/>
                <a:ext cx="2958034" cy="369332"/>
              </a:xfrm>
              <a:prstGeom prst="rect">
                <a:avLst/>
              </a:prstGeom>
              <a:blipFill>
                <a:blip r:embed="rId8"/>
                <a:stretch>
                  <a:fillRect t="-110000" b="-1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D3FDC3-384E-D04F-ACA9-C0D40C1DF03F}"/>
                  </a:ext>
                </a:extLst>
              </p:cNvPr>
              <p:cNvSpPr txBox="1"/>
              <p:nvPr/>
            </p:nvSpPr>
            <p:spPr>
              <a:xfrm>
                <a:off x="3184431" y="3398449"/>
                <a:ext cx="4572000" cy="357277"/>
              </a:xfrm>
              <a:prstGeom prst="rect">
                <a:avLst/>
              </a:prstGeom>
              <a:noFill/>
            </p:spPr>
            <p:txBody>
              <a:bodyPr wrap="square">
                <a:spAutoFit/>
              </a:bodyPr>
              <a:lstStyle/>
              <a:p>
                <a:pPr marL="0" indent="0">
                  <a:lnSpc>
                    <a:spcPct val="115000"/>
                  </a:lnSpc>
                  <a:buNone/>
                </a:pPr>
                <a:r>
                  <a:rPr lang="ru-RU" sz="1600" b="1" dirty="0">
                    <a:solidFill>
                      <a:srgbClr val="000000"/>
                    </a:solidFill>
                    <a:latin typeface="Helvetica Neue" panose="02000503000000020004" pitchFamily="2" charset="0"/>
                  </a:rPr>
                  <a:t>Связь между 𝑣-функцией и </a:t>
                </a:r>
                <a14:m>
                  <m:oMath xmlns:m="http://schemas.openxmlformats.org/officeDocument/2006/math">
                    <m:r>
                      <a:rPr lang="en-US" sz="1600" b="1" i="1" dirty="0" smtClean="0">
                        <a:solidFill>
                          <a:srgbClr val="000000"/>
                        </a:solidFill>
                        <a:latin typeface="Cambria Math" panose="02040503050406030204" pitchFamily="18" charset="0"/>
                      </a:rPr>
                      <m:t>𝑸</m:t>
                    </m:r>
                  </m:oMath>
                </a14:m>
                <a:r>
                  <a:rPr lang="ru-RU" sz="1600" b="1" dirty="0">
                    <a:solidFill>
                      <a:srgbClr val="000000"/>
                    </a:solidFill>
                    <a:latin typeface="Helvetica Neue" panose="02000503000000020004" pitchFamily="2" charset="0"/>
                  </a:rPr>
                  <a:t>-функцией</a:t>
                </a:r>
              </a:p>
            </p:txBody>
          </p:sp>
        </mc:Choice>
        <mc:Fallback xmlns="">
          <p:sp>
            <p:nvSpPr>
              <p:cNvPr id="41" name="TextBox 40">
                <a:extLst>
                  <a:ext uri="{FF2B5EF4-FFF2-40B4-BE49-F238E27FC236}">
                    <a16:creationId xmlns:a16="http://schemas.microsoft.com/office/drawing/2014/main" id="{FCD3FDC3-384E-D04F-ACA9-C0D40C1DF03F}"/>
                  </a:ext>
                </a:extLst>
              </p:cNvPr>
              <p:cNvSpPr txBox="1">
                <a:spLocks noRot="1" noChangeAspect="1" noMove="1" noResize="1" noEditPoints="1" noAdjustHandles="1" noChangeArrowheads="1" noChangeShapeType="1" noTextEdit="1"/>
              </p:cNvSpPr>
              <p:nvPr/>
            </p:nvSpPr>
            <p:spPr>
              <a:xfrm>
                <a:off x="3184431" y="3398449"/>
                <a:ext cx="4572000" cy="357277"/>
              </a:xfrm>
              <a:prstGeom prst="rect">
                <a:avLst/>
              </a:prstGeom>
              <a:blipFill>
                <a:blip r:embed="rId9"/>
                <a:stretch>
                  <a:fillRect l="-554" b="-2069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EA4C2FD-68F0-EF4A-984B-25DCA7F94683}"/>
              </a:ext>
            </a:extLst>
          </p:cNvPr>
          <p:cNvCxnSpPr/>
          <p:nvPr/>
        </p:nvCxnSpPr>
        <p:spPr>
          <a:xfrm>
            <a:off x="4124005" y="4179939"/>
            <a:ext cx="44799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D1CA486-7583-D74D-A5DC-84AF1BAF6478}"/>
                  </a:ext>
                </a:extLst>
              </p:cNvPr>
              <p:cNvSpPr txBox="1"/>
              <p:nvPr/>
            </p:nvSpPr>
            <p:spPr>
              <a:xfrm>
                <a:off x="3814988" y="4233800"/>
                <a:ext cx="880182" cy="507831"/>
              </a:xfrm>
              <a:prstGeom prst="rect">
                <a:avLst/>
              </a:prstGeom>
              <a:noFill/>
            </p:spPr>
            <p:txBody>
              <a:bodyPr wrap="square" rtlCol="0">
                <a:spAutoFit/>
              </a:bodyPr>
              <a:lstStyle/>
              <a:p>
                <a14:m>
                  <m:oMath xmlns:m="http://schemas.openxmlformats.org/officeDocument/2006/math">
                    <m:r>
                      <a:rPr lang="en-US" sz="900" b="0" i="1" smtClean="0">
                        <a:solidFill>
                          <a:schemeClr val="accent1">
                            <a:lumMod val="50000"/>
                          </a:schemeClr>
                        </a:solidFill>
                        <a:latin typeface="Cambria Math" panose="02040503050406030204" pitchFamily="18" charset="0"/>
                      </a:rPr>
                      <m:t>𝑣</m:t>
                    </m:r>
                  </m:oMath>
                </a14:m>
                <a:r>
                  <a:rPr lang="en-US" sz="900" dirty="0">
                    <a:solidFill>
                      <a:schemeClr val="accent1">
                        <a:lumMod val="50000"/>
                      </a:schemeClr>
                    </a:solidFill>
                  </a:rPr>
                  <a:t>-</a:t>
                </a:r>
                <a:r>
                  <a:rPr lang="ru-RU" sz="900" dirty="0">
                    <a:solidFill>
                      <a:schemeClr val="accent1">
                        <a:lumMod val="50000"/>
                      </a:schemeClr>
                    </a:solidFill>
                  </a:rPr>
                  <a:t>функция – 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44" name="TextBox 43">
                <a:extLst>
                  <a:ext uri="{FF2B5EF4-FFF2-40B4-BE49-F238E27FC236}">
                    <a16:creationId xmlns:a16="http://schemas.microsoft.com/office/drawing/2014/main" id="{2D1CA486-7583-D74D-A5DC-84AF1BAF6478}"/>
                  </a:ext>
                </a:extLst>
              </p:cNvPr>
              <p:cNvSpPr txBox="1">
                <a:spLocks noRot="1" noChangeAspect="1" noMove="1" noResize="1" noEditPoints="1" noAdjustHandles="1" noChangeArrowheads="1" noChangeShapeType="1" noTextEdit="1"/>
              </p:cNvSpPr>
              <p:nvPr/>
            </p:nvSpPr>
            <p:spPr>
              <a:xfrm>
                <a:off x="3814988" y="4233800"/>
                <a:ext cx="880182" cy="507831"/>
              </a:xfrm>
              <a:prstGeom prst="rect">
                <a:avLst/>
              </a:prstGeom>
              <a:blipFill>
                <a:blip r:embed="rId10"/>
                <a:stretch>
                  <a:fillRect b="-2439"/>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5A99B40F-1B99-9B43-A535-A0FF6722FB6A}"/>
              </a:ext>
            </a:extLst>
          </p:cNvPr>
          <p:cNvCxnSpPr>
            <a:cxnSpLocks/>
          </p:cNvCxnSpPr>
          <p:nvPr/>
        </p:nvCxnSpPr>
        <p:spPr>
          <a:xfrm>
            <a:off x="4795620" y="4179939"/>
            <a:ext cx="105628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AE8584-7A43-9A44-B3DB-0BF35B3B8CDC}"/>
                  </a:ext>
                </a:extLst>
              </p:cNvPr>
              <p:cNvSpPr txBox="1"/>
              <p:nvPr/>
            </p:nvSpPr>
            <p:spPr>
              <a:xfrm>
                <a:off x="4760850" y="4233800"/>
                <a:ext cx="1056283" cy="646331"/>
              </a:xfrm>
              <a:prstGeom prst="rect">
                <a:avLst/>
              </a:prstGeom>
              <a:noFill/>
            </p:spPr>
            <p:txBody>
              <a:bodyPr wrap="square" rtlCol="0">
                <a:spAutoFit/>
              </a:bodyPr>
              <a:lstStyle/>
              <a:p>
                <a:r>
                  <a:rPr lang="ru-RU" sz="900" dirty="0">
                    <a:solidFill>
                      <a:srgbClr val="00B050"/>
                    </a:solidFill>
                  </a:rPr>
                  <a:t>Сумма по всем возможным действиям из состояния </a:t>
                </a:r>
                <a14:m>
                  <m:oMath xmlns:m="http://schemas.openxmlformats.org/officeDocument/2006/math">
                    <m:r>
                      <a:rPr lang="en-US" sz="900" b="0" i="1" smtClean="0">
                        <a:solidFill>
                          <a:srgbClr val="00B050"/>
                        </a:solidFill>
                        <a:latin typeface="Cambria Math" panose="02040503050406030204" pitchFamily="18" charset="0"/>
                      </a:rPr>
                      <m:t>𝑠</m:t>
                    </m:r>
                  </m:oMath>
                </a14:m>
                <a:endParaRPr lang="en-TR" sz="900" dirty="0">
                  <a:solidFill>
                    <a:srgbClr val="00B050"/>
                  </a:solidFill>
                </a:endParaRPr>
              </a:p>
            </p:txBody>
          </p:sp>
        </mc:Choice>
        <mc:Fallback xmlns="">
          <p:sp>
            <p:nvSpPr>
              <p:cNvPr id="47" name="TextBox 46">
                <a:extLst>
                  <a:ext uri="{FF2B5EF4-FFF2-40B4-BE49-F238E27FC236}">
                    <a16:creationId xmlns:a16="http://schemas.microsoft.com/office/drawing/2014/main" id="{C6AE8584-7A43-9A44-B3DB-0BF35B3B8CDC}"/>
                  </a:ext>
                </a:extLst>
              </p:cNvPr>
              <p:cNvSpPr txBox="1">
                <a:spLocks noRot="1" noChangeAspect="1" noMove="1" noResize="1" noEditPoints="1" noAdjustHandles="1" noChangeArrowheads="1" noChangeShapeType="1" noTextEdit="1"/>
              </p:cNvSpPr>
              <p:nvPr/>
            </p:nvSpPr>
            <p:spPr>
              <a:xfrm>
                <a:off x="4760850" y="4233800"/>
                <a:ext cx="1056283" cy="646331"/>
              </a:xfrm>
              <a:prstGeom prst="rect">
                <a:avLst/>
              </a:prstGeom>
              <a:blipFill>
                <a:blip r:embed="rId11"/>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867F03-9AA0-2043-AF6F-A3B78603A6D1}"/>
                  </a:ext>
                </a:extLst>
              </p:cNvPr>
              <p:cNvSpPr txBox="1"/>
              <p:nvPr/>
            </p:nvSpPr>
            <p:spPr>
              <a:xfrm>
                <a:off x="5948493" y="4233800"/>
                <a:ext cx="1367475" cy="507831"/>
              </a:xfrm>
              <a:prstGeom prst="rect">
                <a:avLst/>
              </a:prstGeom>
              <a:noFill/>
            </p:spPr>
            <p:txBody>
              <a:bodyPr wrap="square" rtlCol="0">
                <a:spAutoFit/>
              </a:bodyPr>
              <a:lstStyle/>
              <a:p>
                <a14:m>
                  <m:oMath xmlns:m="http://schemas.openxmlformats.org/officeDocument/2006/math">
                    <m:r>
                      <a:rPr lang="en-US" sz="900" b="0" i="1" smtClean="0">
                        <a:solidFill>
                          <a:schemeClr val="accent4">
                            <a:lumMod val="75000"/>
                          </a:schemeClr>
                        </a:solidFill>
                        <a:latin typeface="Cambria Math" panose="02040503050406030204" pitchFamily="18" charset="0"/>
                      </a:rPr>
                      <m:t>𝑄</m:t>
                    </m:r>
                  </m:oMath>
                </a14:m>
                <a:r>
                  <a:rPr lang="ru-RU" sz="900" dirty="0">
                    <a:solidFill>
                      <a:schemeClr val="accent4">
                        <a:lumMod val="75000"/>
                      </a:schemeClr>
                    </a:solidFill>
                  </a:rPr>
                  <a:t>-функция - ценность состояния</a:t>
                </a:r>
                <a:r>
                  <a:rPr lang="en-US" sz="900" dirty="0">
                    <a:solidFill>
                      <a:schemeClr val="accent4">
                        <a:lumMod val="75000"/>
                      </a:schemeClr>
                    </a:solidFill>
                  </a:rPr>
                  <a:t>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br>
                  <a:rPr lang="ru-RU" sz="900" dirty="0">
                    <a:solidFill>
                      <a:schemeClr val="accent4">
                        <a:lumMod val="75000"/>
                      </a:schemeClr>
                    </a:solidFill>
                  </a:rPr>
                </a:br>
                <a:r>
                  <a:rPr lang="ru-RU" sz="900" dirty="0">
                    <a:solidFill>
                      <a:schemeClr val="accent4">
                        <a:lumMod val="75000"/>
                      </a:schemeClr>
                    </a:solidFill>
                  </a:rPr>
                  <a:t>при действии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r>
                  <a:rPr lang="ru-RU" sz="900" dirty="0">
                    <a:solidFill>
                      <a:schemeClr val="accent4">
                        <a:lumMod val="75000"/>
                      </a:schemeClr>
                    </a:solidFill>
                  </a:rPr>
                  <a:t> </a:t>
                </a:r>
                <a:endParaRPr lang="en-TR" sz="900" dirty="0">
                  <a:solidFill>
                    <a:schemeClr val="accent4">
                      <a:lumMod val="75000"/>
                    </a:schemeClr>
                  </a:solidFill>
                </a:endParaRPr>
              </a:p>
            </p:txBody>
          </p:sp>
        </mc:Choice>
        <mc:Fallback xmlns="">
          <p:sp>
            <p:nvSpPr>
              <p:cNvPr id="48" name="TextBox 47">
                <a:extLst>
                  <a:ext uri="{FF2B5EF4-FFF2-40B4-BE49-F238E27FC236}">
                    <a16:creationId xmlns:a16="http://schemas.microsoft.com/office/drawing/2014/main" id="{82867F03-9AA0-2043-AF6F-A3B78603A6D1}"/>
                  </a:ext>
                </a:extLst>
              </p:cNvPr>
              <p:cNvSpPr txBox="1">
                <a:spLocks noRot="1" noChangeAspect="1" noMove="1" noResize="1" noEditPoints="1" noAdjustHandles="1" noChangeArrowheads="1" noChangeShapeType="1" noTextEdit="1"/>
              </p:cNvSpPr>
              <p:nvPr/>
            </p:nvSpPr>
            <p:spPr>
              <a:xfrm>
                <a:off x="5948493" y="4233800"/>
                <a:ext cx="1367475" cy="507831"/>
              </a:xfrm>
              <a:prstGeom prst="rect">
                <a:avLst/>
              </a:prstGeom>
              <a:blipFill>
                <a:blip r:embed="rId12"/>
                <a:stretch>
                  <a:fillRect b="-2439"/>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87028019-7D78-1547-AF62-CD9232788122}"/>
              </a:ext>
            </a:extLst>
          </p:cNvPr>
          <p:cNvCxnSpPr>
            <a:cxnSpLocks/>
          </p:cNvCxnSpPr>
          <p:nvPr/>
        </p:nvCxnSpPr>
        <p:spPr>
          <a:xfrm>
            <a:off x="6004681" y="4179939"/>
            <a:ext cx="7397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01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endParaRPr dirty="0"/>
          </a:p>
        </p:txBody>
      </p:sp>
      <p:sp>
        <p:nvSpPr>
          <p:cNvPr id="311" name="Google Shape;311;p57"/>
          <p:cNvSpPr txBox="1">
            <a:spLocks noGrp="1"/>
          </p:cNvSpPr>
          <p:nvPr>
            <p:ph type="body" idx="1"/>
          </p:nvPr>
        </p:nvSpPr>
        <p:spPr>
          <a:xfrm>
            <a:off x="500550" y="1264350"/>
            <a:ext cx="8169062" cy="26148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chemeClr val="tx1"/>
                </a:solidFill>
                <a:effectLst/>
                <a:latin typeface="Söhne"/>
              </a:rPr>
              <a:t>Уравнение Беллмана для </a:t>
            </a:r>
            <a:r>
              <a:rPr lang="ru-RU" sz="2000" b="0" i="0" u="none" strike="noStrike" dirty="0">
                <a:solidFill>
                  <a:srgbClr val="000000"/>
                </a:solidFill>
                <a:effectLst/>
                <a:latin typeface="STIXMathJax_Normal-italic"/>
              </a:rPr>
              <a:t>𝑣 </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описывает связь между оценкой значения состояния (</a:t>
            </a:r>
            <a:r>
              <a:rPr lang="ru-RU" sz="2000" b="0" i="0" u="none" strike="noStrike" dirty="0">
                <a:solidFill>
                  <a:srgbClr val="000000"/>
                </a:solidFill>
                <a:effectLst/>
                <a:latin typeface="STIXMathJax_Normal-italic"/>
              </a:rPr>
              <a:t>𝑣</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и ожидаемыми наградами в текущем состоянии и всех возможных следующих состояниях. </a:t>
            </a:r>
            <a:endParaRPr lang="en-US" sz="2000" b="0" i="0" u="none" strike="noStrike" dirty="0">
              <a:solidFill>
                <a:schemeClr val="tx1"/>
              </a:solidFill>
              <a:effectLst/>
              <a:latin typeface="Söhne"/>
            </a:endParaRPr>
          </a:p>
          <a:p>
            <a:pPr marL="0" indent="0">
              <a:lnSpc>
                <a:spcPct val="115000"/>
              </a:lnSpc>
              <a:buNone/>
            </a:pPr>
            <a:endParaRPr lang="ru-RU" sz="2000" b="0" i="0" u="none" strike="noStrike" dirty="0">
              <a:solidFill>
                <a:schemeClr val="tx1"/>
              </a:solidFill>
              <a:effectLst/>
              <a:latin typeface="Söhne"/>
            </a:endParaRPr>
          </a:p>
          <a:p>
            <a:pPr marL="0" indent="0">
              <a:lnSpc>
                <a:spcPct val="115000"/>
              </a:lnSpc>
              <a:buNone/>
            </a:pPr>
            <a:r>
              <a:rPr lang="ru-RU" sz="2000" b="0" i="0" u="none" strike="noStrike" dirty="0">
                <a:solidFill>
                  <a:schemeClr val="tx1"/>
                </a:solidFill>
                <a:effectLst/>
                <a:latin typeface="Söhne"/>
              </a:rPr>
              <a:t>Это уравнение формализует принцип оптимальности и позволяет находить оптимальные оценки значений состояний.</a:t>
            </a:r>
          </a:p>
          <a:p>
            <a:pPr marL="0" indent="0">
              <a:lnSpc>
                <a:spcPct val="115000"/>
              </a:lnSpc>
              <a:buNone/>
            </a:pPr>
            <a:endParaRPr sz="1600" dirty="0">
              <a:solidFill>
                <a:schemeClr val="tx1"/>
              </a:solidFill>
            </a:endParaRPr>
          </a:p>
        </p:txBody>
      </p:sp>
    </p:spTree>
    <p:extLst>
      <p:ext uri="{BB962C8B-B14F-4D97-AF65-F5344CB8AC3E}">
        <p14:creationId xmlns:p14="http://schemas.microsoft.com/office/powerpoint/2010/main" val="62301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𝑣</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487469" y="1363490"/>
                <a:ext cx="8169062" cy="3061224"/>
              </a:xfrm>
              <a:prstGeom prst="rect">
                <a:avLst/>
              </a:prstGeom>
            </p:spPr>
            <p:txBody>
              <a:bodyPr spcFirstLastPara="1" wrap="square" lIns="91425" tIns="91425" rIns="91425" bIns="91425" anchor="t" anchorCtr="0">
                <a:noAutofit/>
              </a:bodyPr>
              <a:lstStyle/>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𝑎</m:t>
                          </m:r>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e>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e>
                              </m:nary>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d>
                          <m:r>
                            <a:rPr lang="en-US" sz="2000" b="0" i="1" smtClean="0">
                              <a:solidFill>
                                <a:schemeClr val="tx1"/>
                              </a:solidFill>
                              <a:latin typeface="Cambria Math" panose="02040503050406030204" pitchFamily="18" charset="0"/>
                            </a:rPr>
                            <m:t> </m:t>
                          </m:r>
                        </m:e>
                      </m:nary>
                    </m:oMath>
                  </m:oMathPara>
                </a14:m>
                <a:endParaRPr lang="ru-RU" sz="2000" dirty="0">
                  <a:solidFill>
                    <a:schemeClr val="tx1"/>
                  </a:solidFill>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𝑣</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dirty="0">
                    <a:solidFill>
                      <a:srgbClr val="000000"/>
                    </a:solidFill>
                    <a:latin typeface="STIXMathJax_Normal-italic"/>
                  </a:rPr>
                  <a:t>𝑣</a:t>
                </a:r>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487469" y="1363490"/>
                <a:ext cx="8169062" cy="3061224"/>
              </a:xfrm>
              <a:prstGeom prst="rect">
                <a:avLst/>
              </a:prstGeom>
              <a:blipFill>
                <a:blip r:embed="rId3"/>
                <a:stretch>
                  <a:fillRect t="-26860"/>
                </a:stretch>
              </a:blipFill>
            </p:spPr>
            <p:txBody>
              <a:bodyPr/>
              <a:lstStyle/>
              <a:p>
                <a:r>
                  <a:rPr lang="en-US">
                    <a:noFill/>
                  </a:rPr>
                  <a:t> </a:t>
                </a:r>
              </a:p>
            </p:txBody>
          </p:sp>
        </mc:Fallback>
      </mc:AlternateContent>
    </p:spTree>
    <p:extLst>
      <p:ext uri="{BB962C8B-B14F-4D97-AF65-F5344CB8AC3E}">
        <p14:creationId xmlns:p14="http://schemas.microsoft.com/office/powerpoint/2010/main" val="2270319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𝑞</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487469" y="1645288"/>
                <a:ext cx="8169062" cy="2718058"/>
              </a:xfrm>
              <a:prstGeom prst="rect">
                <a:avLst/>
              </a:prstGeom>
            </p:spPr>
            <p:txBody>
              <a:bodyPr spcFirstLastPara="1" wrap="square" lIns="91425" tIns="91425" rIns="91425" bIns="91425" anchor="t" anchorCtr="0">
                <a:noAutofit/>
              </a:bodyPr>
              <a:lstStyle/>
              <a:p>
                <a:pPr marL="0" indent="0" algn="ctr">
                  <a:lnSpc>
                    <a:spcPct val="115000"/>
                  </a:lnSpc>
                  <a:buNone/>
                </a:pPr>
                <a14:m>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nary>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nary>
                  </m:oMath>
                </a14:m>
                <a:r>
                  <a:rPr lang="ru-RU" sz="2000" dirty="0">
                    <a:solidFill>
                      <a:schemeClr val="tx1"/>
                    </a:solidFill>
                  </a:rPr>
                  <a:t> </a:t>
                </a:r>
                <a14:m>
                  <m:oMath xmlns:m="http://schemas.openxmlformats.org/officeDocument/2006/math">
                    <m:sSub>
                      <m:sSubPr>
                        <m:ctrlPr>
                          <a:rPr lang="ru-RU"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e>
                    </m:d>
                  </m:oMath>
                </a14:m>
                <a:endParaRPr lang="ru-RU" sz="2000" dirty="0">
                  <a:solidFill>
                    <a:schemeClr val="tx1"/>
                  </a:solidFill>
                  <a:latin typeface="Söhne"/>
                </a:endParaRPr>
              </a:p>
              <a:p>
                <a:pPr marL="133350" indent="0" algn="l">
                  <a:buNone/>
                </a:pPr>
                <a:endParaRPr lang="ru-RU" sz="1200" b="0" i="0" u="none" strike="noStrike" dirty="0">
                  <a:solidFill>
                    <a:schemeClr val="tx1"/>
                  </a:solidFill>
                  <a:effectLst/>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𝑞</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𝑎</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a:t>
                </a:r>
                <a:r>
                  <a:rPr lang="en-US" sz="1200" b="0" i="0" u="none" strike="noStrike" dirty="0">
                    <a:solidFill>
                      <a:schemeClr val="tx1"/>
                    </a:solidFill>
                    <a:effectLst/>
                    <a:latin typeface="Söhne"/>
                  </a:rPr>
                  <a:t>-</a:t>
                </a:r>
                <a:r>
                  <a:rPr lang="ru-RU" sz="1200" b="0" i="0" u="none" strike="noStrike" dirty="0">
                    <a:solidFill>
                      <a:schemeClr val="tx1"/>
                    </a:solidFill>
                    <a:effectLst/>
                    <a:latin typeface="Söhne"/>
                  </a:rPr>
                  <a:t>действия </a:t>
                </a:r>
                <a:r>
                  <a:rPr lang="en-GB" sz="1200" b="0" i="0" u="none" strike="noStrike" dirty="0">
                    <a:solidFill>
                      <a:schemeClr val="tx1"/>
                    </a:solidFill>
                    <a:effectLst/>
                    <a:latin typeface="Söhne"/>
                  </a:rPr>
                  <a:t>(</a:t>
                </a:r>
                <a14:m>
                  <m:oMath xmlns:m="http://schemas.openxmlformats.org/officeDocument/2006/math">
                    <m:r>
                      <a:rPr lang="en-US" sz="1200" i="1">
                        <a:solidFill>
                          <a:schemeClr val="tx1"/>
                        </a:solidFill>
                        <a:latin typeface="Cambria Math" panose="02040503050406030204" pitchFamily="18" charset="0"/>
                      </a:rPr>
                      <m:t>𝑞</m:t>
                    </m:r>
                  </m:oMath>
                </a14:m>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200" b="0" i="0" u="none" strike="noStrike" dirty="0">
                    <a:solidFill>
                      <a:schemeClr val="tx1"/>
                    </a:solidFill>
                    <a:effectLst/>
                    <a:latin typeface="Söhne"/>
                  </a:rPr>
                  <a:t> </a:t>
                </a:r>
                <a:r>
                  <a:rPr lang="ru-RU" sz="1200" b="0" i="0" u="none" strike="noStrike" dirty="0">
                    <a:solidFill>
                      <a:schemeClr val="tx1"/>
                    </a:solidFill>
                    <a:effectLst/>
                    <a:latin typeface="Söhne"/>
                  </a:rPr>
                  <a:t>выполнив действие </a:t>
                </a:r>
                <a14:m>
                  <m:oMath xmlns:m="http://schemas.openxmlformats.org/officeDocument/2006/math">
                    <m:r>
                      <a:rPr lang="en-US" sz="1200" i="1">
                        <a:solidFill>
                          <a:schemeClr val="tx1"/>
                        </a:solidFill>
                        <a:latin typeface="Cambria Math" panose="02040503050406030204" pitchFamily="18" charset="0"/>
                      </a:rPr>
                      <m:t>𝑎</m:t>
                    </m:r>
                  </m:oMath>
                </a14:m>
                <a:r>
                  <a:rPr lang="ru-RU" sz="1200" b="0" i="0" u="none" strike="noStrike" dirty="0">
                    <a:solidFill>
                      <a:schemeClr val="tx1"/>
                    </a:solidFill>
                    <a:effectLst/>
                    <a:latin typeface="Söhne"/>
                  </a:rPr>
                  <a:t>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487469" y="1645288"/>
                <a:ext cx="8169062" cy="2718058"/>
              </a:xfrm>
              <a:prstGeom prst="rect">
                <a:avLst/>
              </a:prstGeom>
              <a:blipFill>
                <a:blip r:embed="rId3"/>
                <a:stretch>
                  <a:fillRect t="-13488" b="-1860"/>
                </a:stretch>
              </a:blipFill>
            </p:spPr>
            <p:txBody>
              <a:bodyPr/>
              <a:lstStyle/>
              <a:p>
                <a:r>
                  <a:rPr lang="en-US">
                    <a:noFill/>
                  </a:rPr>
                  <a:t> </a:t>
                </a:r>
              </a:p>
            </p:txBody>
          </p:sp>
        </mc:Fallback>
      </mc:AlternateContent>
    </p:spTree>
    <p:extLst>
      <p:ext uri="{BB962C8B-B14F-4D97-AF65-F5344CB8AC3E}">
        <p14:creationId xmlns:p14="http://schemas.microsoft.com/office/powerpoint/2010/main" val="70118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en-US" sz="2400" dirty="0"/>
              <a:t>SARSA, Q-learning algorithm</a:t>
            </a:r>
            <a:endParaRPr b="0"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3">
            <a:alphaModFix/>
          </a:blip>
          <a:srcRect/>
          <a:stretch/>
        </p:blipFill>
        <p:spPr>
          <a:xfrm>
            <a:off x="8077621" y="258179"/>
            <a:ext cx="652375" cy="652375"/>
          </a:xfrm>
          <a:prstGeom prst="rect">
            <a:avLst/>
          </a:prstGeom>
          <a:noFill/>
          <a:ln>
            <a:noFill/>
          </a:ln>
        </p:spPr>
      </p:pic>
      <p:sp>
        <p:nvSpPr>
          <p:cNvPr id="11" name="Google Shape;209;p48">
            <a:extLst>
              <a:ext uri="{FF2B5EF4-FFF2-40B4-BE49-F238E27FC236}">
                <a16:creationId xmlns:a16="http://schemas.microsoft.com/office/drawing/2014/main" id="{CA2CE4C2-C39C-A54B-AFE5-6E9E10E2AB74}"/>
              </a:ext>
            </a:extLst>
          </p:cNvPr>
          <p:cNvSpPr txBox="1">
            <a:spLocks/>
          </p:cNvSpPr>
          <p:nvPr/>
        </p:nvSpPr>
        <p:spPr>
          <a:xfrm>
            <a:off x="3082400" y="2701811"/>
            <a:ext cx="5938750" cy="2133660"/>
          </a:xfrm>
          <a:prstGeom prst="rect">
            <a:avLst/>
          </a:prstGeom>
          <a:noFill/>
          <a:ln>
            <a:noFill/>
          </a:ln>
        </p:spPr>
        <p:txBody>
          <a:bodyPr spcFirstLastPara="1" wrap="square" lIns="91425" tIns="91425" rIns="91425" bIns="91425" anchor="t" anchorCtr="0">
            <a:normAutofit fontScale="85000" lnSpcReduction="20000"/>
          </a:bodyPr>
          <a:lstStyle>
            <a:lvl1pPr marL="0" lvl="0" algn="l">
              <a:lnSpc>
                <a:spcPct val="100000"/>
              </a:lnSpc>
              <a:spcBef>
                <a:spcPts val="0"/>
              </a:spcBef>
              <a:spcAft>
                <a:spcPts val="0"/>
              </a:spcAft>
              <a:buClr>
                <a:schemeClr val="dk1"/>
              </a:buClr>
              <a:buSzPts val="1300"/>
              <a:buNone/>
              <a:defRPr sz="1300" b="0" i="0">
                <a:solidFill>
                  <a:schemeClr val="dk1"/>
                </a:solidFill>
                <a:latin typeface="+mn-lt"/>
                <a:ea typeface="+mn-ea"/>
                <a:cs typeface="+mn-cs"/>
              </a:defRPr>
            </a:lvl1pPr>
            <a:lvl2pPr marL="457200" lvl="1" algn="l">
              <a:lnSpc>
                <a:spcPct val="100000"/>
              </a:lnSpc>
              <a:spcBef>
                <a:spcPts val="0"/>
              </a:spcBef>
              <a:spcAft>
                <a:spcPts val="0"/>
              </a:spcAft>
              <a:buClr>
                <a:schemeClr val="dk1"/>
              </a:buClr>
              <a:buSzPts val="1500"/>
              <a:buNone/>
              <a:defRPr>
                <a:solidFill>
                  <a:schemeClr val="dk1"/>
                </a:solidFill>
                <a:latin typeface="+mn-lt"/>
                <a:ea typeface="+mn-ea"/>
                <a:cs typeface="+mn-cs"/>
              </a:defRPr>
            </a:lvl2pPr>
            <a:lvl3pPr marL="914400" lvl="2" algn="l">
              <a:lnSpc>
                <a:spcPct val="100000"/>
              </a:lnSpc>
              <a:spcBef>
                <a:spcPts val="0"/>
              </a:spcBef>
              <a:spcAft>
                <a:spcPts val="0"/>
              </a:spcAft>
              <a:buClr>
                <a:schemeClr val="dk1"/>
              </a:buClr>
              <a:buSzPts val="1300"/>
              <a:buNone/>
              <a:defRPr>
                <a:solidFill>
                  <a:schemeClr val="dk1"/>
                </a:solidFill>
                <a:latin typeface="+mn-lt"/>
                <a:ea typeface="+mn-ea"/>
                <a:cs typeface="+mn-cs"/>
              </a:defRPr>
            </a:lvl3pPr>
            <a:lvl4pPr marL="1371600" lvl="3" algn="l">
              <a:lnSpc>
                <a:spcPct val="100000"/>
              </a:lnSpc>
              <a:spcBef>
                <a:spcPts val="0"/>
              </a:spcBef>
              <a:spcAft>
                <a:spcPts val="0"/>
              </a:spcAft>
              <a:buClr>
                <a:schemeClr val="dk1"/>
              </a:buClr>
              <a:buSzPts val="1300"/>
              <a:buNone/>
              <a:defRPr>
                <a:solidFill>
                  <a:schemeClr val="dk1"/>
                </a:solidFill>
                <a:latin typeface="+mn-lt"/>
                <a:ea typeface="+mn-ea"/>
                <a:cs typeface="+mn-cs"/>
              </a:defRPr>
            </a:lvl4pPr>
            <a:lvl5pPr marL="1828800" lvl="4" algn="l">
              <a:lnSpc>
                <a:spcPct val="100000"/>
              </a:lnSpc>
              <a:spcBef>
                <a:spcPts val="0"/>
              </a:spcBef>
              <a:spcAft>
                <a:spcPts val="0"/>
              </a:spcAft>
              <a:buClr>
                <a:schemeClr val="dk1"/>
              </a:buClr>
              <a:buSzPts val="1300"/>
              <a:buNone/>
              <a:defRPr>
                <a:solidFill>
                  <a:schemeClr val="dk1"/>
                </a:solidFill>
                <a:latin typeface="+mn-lt"/>
                <a:ea typeface="+mn-ea"/>
                <a:cs typeface="+mn-cs"/>
              </a:defRPr>
            </a:lvl5pPr>
            <a:lvl6pPr marL="2286000" lvl="5" algn="l">
              <a:lnSpc>
                <a:spcPct val="100000"/>
              </a:lnSpc>
              <a:spcBef>
                <a:spcPts val="0"/>
              </a:spcBef>
              <a:spcAft>
                <a:spcPts val="0"/>
              </a:spcAft>
              <a:buClr>
                <a:schemeClr val="dk1"/>
              </a:buClr>
              <a:buSzPts val="1300"/>
              <a:buNone/>
              <a:defRPr>
                <a:solidFill>
                  <a:schemeClr val="dk1"/>
                </a:solidFill>
                <a:latin typeface="+mn-lt"/>
                <a:ea typeface="+mn-ea"/>
                <a:cs typeface="+mn-cs"/>
              </a:defRPr>
            </a:lvl6pPr>
            <a:lvl7pPr marL="2743200" lvl="6" algn="l">
              <a:lnSpc>
                <a:spcPct val="100000"/>
              </a:lnSpc>
              <a:spcBef>
                <a:spcPts val="0"/>
              </a:spcBef>
              <a:spcAft>
                <a:spcPts val="0"/>
              </a:spcAft>
              <a:buClr>
                <a:schemeClr val="dk1"/>
              </a:buClr>
              <a:buSzPts val="1300"/>
              <a:buNone/>
              <a:defRPr>
                <a:solidFill>
                  <a:schemeClr val="dk1"/>
                </a:solidFill>
                <a:latin typeface="+mn-lt"/>
                <a:ea typeface="+mn-ea"/>
                <a:cs typeface="+mn-cs"/>
              </a:defRPr>
            </a:lvl7pPr>
            <a:lvl8pPr marL="3200400" lvl="7" algn="l">
              <a:lnSpc>
                <a:spcPct val="100000"/>
              </a:lnSpc>
              <a:spcBef>
                <a:spcPts val="0"/>
              </a:spcBef>
              <a:spcAft>
                <a:spcPts val="0"/>
              </a:spcAft>
              <a:buClr>
                <a:schemeClr val="dk1"/>
              </a:buClr>
              <a:buSzPts val="1300"/>
              <a:buNone/>
              <a:defRPr>
                <a:solidFill>
                  <a:schemeClr val="dk1"/>
                </a:solidFill>
                <a:latin typeface="+mn-lt"/>
                <a:ea typeface="+mn-ea"/>
                <a:cs typeface="+mn-cs"/>
              </a:defRPr>
            </a:lvl8pPr>
            <a:lvl9pPr marL="3657600" lvl="8" algn="l">
              <a:lnSpc>
                <a:spcPct val="100000"/>
              </a:lnSpc>
              <a:spcBef>
                <a:spcPts val="0"/>
              </a:spcBef>
              <a:spcAft>
                <a:spcPts val="0"/>
              </a:spcAft>
              <a:buClr>
                <a:schemeClr val="dk1"/>
              </a:buClr>
              <a:buSzPts val="1300"/>
              <a:buNone/>
              <a:defRPr>
                <a:solidFill>
                  <a:schemeClr val="dk1"/>
                </a:solidFill>
                <a:latin typeface="+mn-lt"/>
                <a:ea typeface="+mn-ea"/>
                <a:cs typeface="+mn-cs"/>
              </a:defRPr>
            </a:lvl9pPr>
          </a:lstStyle>
          <a:p>
            <a:pPr marL="1470025" indent="-1465263">
              <a:tabLst>
                <a:tab pos="1465263" algn="l"/>
              </a:tabLst>
            </a:pPr>
            <a:r>
              <a:rPr lang="ru-RU" sz="1150" b="1" kern="0" dirty="0"/>
              <a:t>Руководитель курсов: </a:t>
            </a:r>
            <a:r>
              <a:rPr lang="en-US" sz="1150" b="1" kern="0" dirty="0"/>
              <a:t>	Reinforcement Learning, ML Professional, ML Basic, </a:t>
            </a:r>
            <a:br>
              <a:rPr lang="en-US" sz="1150" b="1" kern="0" dirty="0"/>
            </a:br>
            <a:r>
              <a:rPr lang="en-US" sz="1150" b="1" kern="0" dirty="0" err="1"/>
              <a:t>MLOps</a:t>
            </a:r>
            <a:r>
              <a:rPr lang="en-US" sz="1150" b="1" kern="0" dirty="0"/>
              <a:t>, </a:t>
            </a:r>
            <a:r>
              <a:rPr lang="en-US" sz="1150" b="1" kern="0" dirty="0" err="1"/>
              <a:t>FinML</a:t>
            </a:r>
            <a:endParaRPr lang="en-US" sz="1150" b="1" kern="0" dirty="0"/>
          </a:p>
          <a:p>
            <a:pPr rtl="0"/>
            <a:endParaRPr lang="en-US" sz="1150" b="1" kern="0" dirty="0"/>
          </a:p>
          <a:p>
            <a:pPr rtl="0"/>
            <a:r>
              <a:rPr lang="en-US" sz="1150" b="1" kern="0" dirty="0" err="1"/>
              <a:t>Teamlead</a:t>
            </a:r>
            <a:r>
              <a:rPr lang="en-US" sz="1150" b="1" kern="0" dirty="0"/>
              <a:t>, </a:t>
            </a:r>
            <a:r>
              <a:rPr lang="ru-RU" sz="1150" b="1" kern="0" dirty="0"/>
              <a:t>главный инженер проекта, </a:t>
            </a:r>
          </a:p>
          <a:p>
            <a:pPr rtl="0"/>
            <a:r>
              <a:rPr lang="ru-RU" sz="1150" b="1" kern="0" dirty="0"/>
              <a:t>Физический факультет МГУ, </a:t>
            </a:r>
            <a:r>
              <a:rPr lang="en-US" sz="1150" b="1" kern="0" dirty="0"/>
              <a:t>PhD </a:t>
            </a:r>
            <a:r>
              <a:rPr lang="ru-RU" sz="1150" b="1" kern="0" dirty="0"/>
              <a:t>теоретическая физика</a:t>
            </a:r>
          </a:p>
          <a:p>
            <a:pPr rtl="0"/>
            <a:endParaRPr lang="ru-RU" sz="1150" kern="0" dirty="0"/>
          </a:p>
          <a:p>
            <a:pPr rtl="0"/>
            <a:r>
              <a:rPr lang="ru-RU" sz="1150" b="1" kern="0" dirty="0"/>
              <a:t>Опыт:</a:t>
            </a:r>
            <a:endParaRPr lang="ru-RU" sz="1150" kern="0" dirty="0"/>
          </a:p>
          <a:p>
            <a:pPr rtl="0"/>
            <a:r>
              <a:rPr lang="ru-RU" sz="1150" kern="0" dirty="0"/>
              <a:t>Более 15 лет занимался прикладной математикой и мат моделированием</a:t>
            </a:r>
          </a:p>
          <a:p>
            <a:pPr rtl="0"/>
            <a:r>
              <a:rPr lang="ru-RU" sz="1150" kern="0" dirty="0"/>
              <a:t>(</a:t>
            </a:r>
            <a:r>
              <a:rPr lang="en-US" sz="1150" kern="0" dirty="0"/>
              <a:t>Data Scientist) (Python, </a:t>
            </a:r>
            <a:r>
              <a:rPr lang="ru-RU" sz="1150" kern="0" dirty="0"/>
              <a:t>С++) в НИИ ПАО Газпром</a:t>
            </a:r>
          </a:p>
          <a:p>
            <a:pPr rtl="0"/>
            <a:endParaRPr lang="ru-RU" sz="1150" kern="0" dirty="0"/>
          </a:p>
          <a:p>
            <a:pPr rtl="0"/>
            <a:endParaRPr lang="ru-RU" sz="1150" b="1" kern="0" dirty="0"/>
          </a:p>
          <a:p>
            <a:pPr rtl="0"/>
            <a:r>
              <a:rPr lang="ru-RU" sz="1150" b="1" kern="0" dirty="0"/>
              <a:t>@</a:t>
            </a:r>
            <a:r>
              <a:rPr lang="en-US" sz="1150" b="1" kern="0" dirty="0" err="1"/>
              <a:t>stureiko</a:t>
            </a:r>
            <a:r>
              <a:rPr lang="en-US" sz="1150" b="1" kern="0" dirty="0"/>
              <a:t> (TG)</a:t>
            </a:r>
          </a:p>
          <a:p>
            <a:pPr rtl="0"/>
            <a:endParaRPr lang="en-US" sz="1150" b="1" kern="0" dirty="0"/>
          </a:p>
          <a:p>
            <a:pPr rtl="0"/>
            <a:r>
              <a:rPr lang="en-US" sz="1150" b="1" kern="0" dirty="0"/>
              <a:t>LinkedIn: </a:t>
            </a:r>
            <a:r>
              <a:rPr lang="en-US" sz="1150" kern="0" dirty="0">
                <a:hlinkClick r:id="rId4"/>
              </a:rPr>
              <a:t>igor-stureiko</a:t>
            </a:r>
            <a:r>
              <a:rPr lang="en-US" sz="1150" kern="0" dirty="0"/>
              <a:t> </a:t>
            </a:r>
          </a:p>
          <a:p>
            <a:pPr rtl="0"/>
            <a:endParaRPr lang="en-US" sz="1150" kern="0" dirty="0"/>
          </a:p>
          <a:p>
            <a:pPr rtl="0"/>
            <a:r>
              <a:rPr lang="en-US" sz="1150" b="1" kern="0" dirty="0"/>
              <a:t>@</a:t>
            </a:r>
            <a:r>
              <a:rPr lang="en-US" sz="1150" b="1" kern="0" dirty="0" err="1"/>
              <a:t>rl_fintech</a:t>
            </a:r>
            <a:r>
              <a:rPr lang="en-US" sz="1150" b="1" kern="0" dirty="0"/>
              <a:t> </a:t>
            </a:r>
            <a:r>
              <a:rPr lang="en-US" sz="1150" kern="0" dirty="0"/>
              <a:t>(</a:t>
            </a:r>
            <a:r>
              <a:rPr lang="ru-RU" sz="1150" kern="0" dirty="0"/>
              <a:t>Мой канал о моделях в бизнесе)</a:t>
            </a:r>
            <a:endParaRPr lang="ru-RU" sz="1400" kern="0" dirty="0"/>
          </a:p>
        </p:txBody>
      </p:sp>
      <p:pic>
        <p:nvPicPr>
          <p:cNvPr id="12" name="Picture 11">
            <a:extLst>
              <a:ext uri="{FF2B5EF4-FFF2-40B4-BE49-F238E27FC236}">
                <a16:creationId xmlns:a16="http://schemas.microsoft.com/office/drawing/2014/main" id="{7C6D9259-66E1-AB46-BFF1-E694B121712E}"/>
              </a:ext>
            </a:extLst>
          </p:cNvPr>
          <p:cNvPicPr>
            <a:picLocks noChangeAspect="1"/>
          </p:cNvPicPr>
          <p:nvPr/>
        </p:nvPicPr>
        <p:blipFill rotWithShape="1">
          <a:blip r:embed="rId5">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Правило сравнения политики</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500550" y="1445513"/>
                <a:ext cx="8148436" cy="2614800"/>
              </a:xfrm>
              <a:prstGeom prst="rect">
                <a:avLst/>
              </a:prstGeom>
            </p:spPr>
            <p:txBody>
              <a:bodyPr spcFirstLastPara="1" wrap="square" lIns="91425" tIns="91425" rIns="91425" bIns="91425" anchor="t" anchorCtr="0">
                <a:noAutofit/>
              </a:bodyPr>
              <a:lstStyle/>
              <a:p>
                <a:pPr marL="0" indent="0">
                  <a:lnSpc>
                    <a:spcPct val="115000"/>
                  </a:lnSpc>
                  <a:buNone/>
                </a:pPr>
                <a:r>
                  <a:rPr lang="ru-RU" sz="1600" dirty="0"/>
                  <a:t>Для политики справедлив частичный порядок:</a:t>
                </a:r>
                <a:endParaRPr lang="en-US" sz="1600" dirty="0"/>
              </a:p>
              <a:p>
                <a:pPr marL="0" indent="0">
                  <a:lnSpc>
                    <a:spcPct val="115000"/>
                  </a:lnSpc>
                  <a:buNone/>
                </a:pPr>
                <a:endParaRPr lang="ru-RU" sz="1600" dirty="0"/>
              </a:p>
              <a:p>
                <a:pPr marL="0" indent="0" algn="ctr">
                  <a:lnSpc>
                    <a:spcPct val="115000"/>
                  </a:lnSpc>
                  <a:buNone/>
                </a:pPr>
                <a14:m>
                  <m:oMath xmlns:m="http://schemas.openxmlformats.org/officeDocument/2006/math">
                    <m:sSup>
                      <m:sSupPr>
                        <m:ctrlPr>
                          <a:rPr lang="en-GB" sz="2400" i="1" smtClean="0">
                            <a:latin typeface="Cambria Math" panose="02040503050406030204" pitchFamily="18" charset="0"/>
                          </a:rPr>
                        </m:ctrlPr>
                      </m:sSupPr>
                      <m:e>
                        <m:r>
                          <a:rPr lang="en-US" sz="2400" b="0" i="1" smtClean="0">
                            <a:latin typeface="Cambria Math" panose="02040503050406030204" pitchFamily="18" charset="0"/>
                          </a:rPr>
                          <m:t>𝜋</m:t>
                        </m:r>
                      </m:e>
                      <m:sup>
                        <m:r>
                          <a:rPr lang="en-US" sz="2400" b="0" i="1" smtClean="0">
                            <a:latin typeface="Cambria Math" panose="02040503050406030204" pitchFamily="18" charset="0"/>
                          </a:rPr>
                          <m:t>′</m:t>
                        </m:r>
                      </m:sup>
                    </m:sSup>
                    <m:r>
                      <a:rPr lang="en-GB"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ea typeface="Cambria Math" panose="02040503050406030204" pitchFamily="18" charset="0"/>
                              </a:rPr>
                              <m:t>′</m:t>
                            </m:r>
                          </m:sup>
                        </m:sSup>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r>
                  <a:rPr lang="en-US" sz="2400" dirty="0"/>
                  <a:t>  </a:t>
                </a:r>
              </a:p>
              <a:p>
                <a:pPr marL="0" indent="0" algn="ctr">
                  <a:lnSpc>
                    <a:spcPct val="115000"/>
                  </a:lnSpc>
                  <a:buNone/>
                </a:pPr>
                <a:endParaRPr lang="en-US" sz="1600" dirty="0"/>
              </a:p>
              <a:p>
                <a:pPr marL="0" indent="0">
                  <a:lnSpc>
                    <a:spcPct val="115000"/>
                  </a:lnSpc>
                  <a:buNone/>
                </a:pPr>
                <a:r>
                  <a:rPr lang="ru-RU" sz="1600" dirty="0"/>
                  <a:t>Политика 𝜋′ больше или равна политике 𝜋 если 𝑣-функция от политики 𝜋′ больше или равна 𝑣-функции от политики 𝜋 для любого состояния 𝑠.</a:t>
                </a:r>
                <a:endParaRPr sz="1600" dirty="0"/>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500550" y="1445513"/>
                <a:ext cx="8148436" cy="2614800"/>
              </a:xfrm>
              <a:prstGeom prst="rect">
                <a:avLst/>
              </a:prstGeom>
              <a:blipFill>
                <a:blip r:embed="rId3"/>
                <a:stretch>
                  <a:fillRect l="-467"/>
                </a:stretch>
              </a:blipFill>
            </p:spPr>
            <p:txBody>
              <a:bodyPr/>
              <a:lstStyle/>
              <a:p>
                <a:r>
                  <a:rPr lang="en-TR">
                    <a:noFill/>
                  </a:rPr>
                  <a:t> </a:t>
                </a:r>
              </a:p>
            </p:txBody>
          </p:sp>
        </mc:Fallback>
      </mc:AlternateContent>
    </p:spTree>
    <p:extLst>
      <p:ext uri="{BB962C8B-B14F-4D97-AF65-F5344CB8AC3E}">
        <p14:creationId xmlns:p14="http://schemas.microsoft.com/office/powerpoint/2010/main" val="2292588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latin typeface="Roboto"/>
                <a:ea typeface="Roboto"/>
                <a:cs typeface="Roboto"/>
                <a:sym typeface="Roboto"/>
              </a:rPr>
              <a:t>Алгоритм </a:t>
            </a:r>
            <a:r>
              <a:rPr lang="en-US" sz="4800" dirty="0">
                <a:latin typeface="Roboto"/>
                <a:ea typeface="Roboto"/>
                <a:cs typeface="Roboto"/>
                <a:sym typeface="Roboto"/>
              </a:rPr>
              <a:t>SARSA</a:t>
            </a:r>
            <a:endParaRPr dirty="0"/>
          </a:p>
        </p:txBody>
      </p:sp>
    </p:spTree>
    <p:extLst>
      <p:ext uri="{BB962C8B-B14F-4D97-AF65-F5344CB8AC3E}">
        <p14:creationId xmlns:p14="http://schemas.microsoft.com/office/powerpoint/2010/main" val="4249746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 policy evaluation</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122850" y="1032459"/>
                <a:ext cx="8801144" cy="3576362"/>
              </a:xfrm>
              <a:prstGeom prst="rect">
                <a:avLst/>
              </a:prstGeom>
            </p:spPr>
            <p:txBody>
              <a:bodyPr spcFirstLastPara="1" wrap="square" lIns="91425" tIns="91425" rIns="91425" bIns="91425" anchor="t" anchorCtr="0">
                <a:noAutofit/>
              </a:bodyPr>
              <a:lstStyle/>
              <a:p>
                <a:pPr marL="133350" indent="0">
                  <a:buNone/>
                </a:pPr>
                <a:r>
                  <a:rPr lang="ru-RU" sz="1400" b="0" i="0" u="none" strike="noStrike" dirty="0">
                    <a:solidFill>
                      <a:srgbClr val="000000"/>
                    </a:solidFill>
                    <a:effectLst/>
                    <a:latin typeface="Helvetica Neue" panose="02000503000000020004" pitchFamily="2" charset="0"/>
                  </a:rPr>
                  <a:t>Мы можем искать </a:t>
                </a:r>
                <a:r>
                  <a:rPr lang="ru-RU" sz="1400" b="0" i="0" u="none" strike="noStrike" dirty="0">
                    <a:solidFill>
                      <a:srgbClr val="000000"/>
                    </a:solidFill>
                    <a:effectLst/>
                    <a:latin typeface="STIXMathJax_Normal-italic"/>
                  </a:rPr>
                  <a:t>𝑞</a:t>
                </a:r>
                <a:r>
                  <a:rPr lang="ru-RU" sz="1400" b="0" i="0" u="none" strike="noStrike" baseline="-25000" dirty="0">
                    <a:solidFill>
                      <a:srgbClr val="000000"/>
                    </a:solidFill>
                    <a:effectLst/>
                    <a:latin typeface="STIXMathJax_Normal-italic"/>
                  </a:rPr>
                  <a:t>𝜋</a:t>
                </a:r>
                <a:r>
                  <a:rPr lang="ru-RU" sz="1400" b="0" i="0" u="none" strike="noStrike" dirty="0">
                    <a:solidFill>
                      <a:srgbClr val="000000"/>
                    </a:solidFill>
                    <a:effectLst/>
                    <a:latin typeface="Helvetica Neue" panose="02000503000000020004" pitchFamily="2" charset="0"/>
                  </a:rPr>
                  <a:t> </a:t>
                </a:r>
                <a:r>
                  <a:rPr lang="ru-RU" sz="1400" dirty="0">
                    <a:solidFill>
                      <a:srgbClr val="000000"/>
                    </a:solidFill>
                    <a:latin typeface="Helvetica Neue" panose="02000503000000020004" pitchFamily="2" charset="0"/>
                  </a:rPr>
                  <a:t>как решение</a:t>
                </a:r>
                <a:r>
                  <a:rPr lang="ru-RU" sz="1400" b="0" i="0" u="none" strike="noStrike" dirty="0">
                    <a:solidFill>
                      <a:srgbClr val="000000"/>
                    </a:solidFill>
                    <a:effectLst/>
                    <a:latin typeface="Helvetica Neue" panose="02000503000000020004" pitchFamily="2" charset="0"/>
                  </a:rPr>
                  <a:t> уравнения Беллмана и принципа динамического программирования. Вспомним уравнение Беллмана для </a:t>
                </a:r>
                <a:r>
                  <a:rPr lang="ru-RU" sz="1400" b="0" i="0" u="none" strike="noStrike" dirty="0">
                    <a:solidFill>
                      <a:srgbClr val="000000"/>
                    </a:solidFill>
                    <a:effectLst/>
                    <a:latin typeface="STIXMathJax_Normal-italic"/>
                  </a:rPr>
                  <a:t>𝑞</a:t>
                </a:r>
                <a:r>
                  <a:rPr lang="ru-RU" sz="1400" b="0" i="0" u="none" strike="noStrike" baseline="-25000" dirty="0">
                    <a:solidFill>
                      <a:srgbClr val="000000"/>
                    </a:solidFill>
                    <a:effectLst/>
                    <a:latin typeface="STIXMathJax_Normal-italic"/>
                  </a:rPr>
                  <a:t>𝜋</a:t>
                </a:r>
                <a:r>
                  <a:rPr lang="ru-RU" sz="1400" b="0" i="0" u="none" strike="noStrike" dirty="0">
                    <a:solidFill>
                      <a:srgbClr val="000000"/>
                    </a:solidFill>
                    <a:effectLst/>
                    <a:latin typeface="Helvetica Neue" panose="02000503000000020004" pitchFamily="2" charset="0"/>
                  </a:rPr>
                  <a:t>:</a:t>
                </a:r>
              </a:p>
              <a:p>
                <a:pPr marL="133350" indent="0">
                  <a:buNone/>
                </a:pPr>
                <a:endParaRPr lang="en-US" sz="14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𝜋</m:t>
                        </m:r>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e>
                    </m:nary>
                  </m:oMath>
                </a14:m>
                <a:r>
                  <a:rPr lang="ru-RU" sz="1800" dirty="0">
                    <a:solidFill>
                      <a:schemeClr val="tx1"/>
                    </a:solidFill>
                  </a:rPr>
                  <a:t> </a:t>
                </a:r>
                <a14:m>
                  <m:oMath xmlns:m="http://schemas.openxmlformats.org/officeDocument/2006/math">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a14:m>
                <a:endParaRPr lang="ru-RU" sz="1600" dirty="0">
                  <a:solidFill>
                    <a:schemeClr val="tx1"/>
                  </a:solidFill>
                  <a:latin typeface="Söhne"/>
                </a:endParaRPr>
              </a:p>
              <a:p>
                <a:pPr marL="133350" indent="0" algn="l">
                  <a:buNone/>
                </a:pPr>
                <a:endParaRPr lang="ru-RU" sz="1200" b="0" i="0" u="none" strike="noStrike" dirty="0">
                  <a:solidFill>
                    <a:schemeClr val="tx1"/>
                  </a:solidFill>
                  <a:effectLst/>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𝑞</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𝑎</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a:t>
                </a:r>
                <a:r>
                  <a:rPr lang="en-US" sz="1200" b="0" i="0" u="none" strike="noStrike" dirty="0">
                    <a:solidFill>
                      <a:schemeClr val="tx1"/>
                    </a:solidFill>
                    <a:effectLst/>
                    <a:latin typeface="Söhne"/>
                  </a:rPr>
                  <a:t>-</a:t>
                </a:r>
                <a:r>
                  <a:rPr lang="ru-RU" sz="1200" b="0" i="0" u="none" strike="noStrike" dirty="0">
                    <a:solidFill>
                      <a:schemeClr val="tx1"/>
                    </a:solidFill>
                    <a:effectLst/>
                    <a:latin typeface="Söhne"/>
                  </a:rPr>
                  <a:t>действия </a:t>
                </a:r>
                <a:r>
                  <a:rPr lang="en-GB" sz="1200" b="0" i="0" u="none" strike="noStrike" dirty="0">
                    <a:solidFill>
                      <a:schemeClr val="tx1"/>
                    </a:solidFill>
                    <a:effectLst/>
                    <a:latin typeface="Söhne"/>
                  </a:rPr>
                  <a:t>(</a:t>
                </a:r>
                <a14:m>
                  <m:oMath xmlns:m="http://schemas.openxmlformats.org/officeDocument/2006/math">
                    <m:r>
                      <a:rPr lang="en-US" sz="1200" i="1">
                        <a:solidFill>
                          <a:schemeClr val="tx1"/>
                        </a:solidFill>
                        <a:latin typeface="Cambria Math" panose="02040503050406030204" pitchFamily="18" charset="0"/>
                      </a:rPr>
                      <m:t>𝑞</m:t>
                    </m:r>
                  </m:oMath>
                </a14:m>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200" b="0" i="0" u="none" strike="noStrike" dirty="0">
                    <a:solidFill>
                      <a:schemeClr val="tx1"/>
                    </a:solidFill>
                    <a:effectLst/>
                    <a:latin typeface="Söhne"/>
                  </a:rPr>
                  <a:t> </a:t>
                </a:r>
                <a:r>
                  <a:rPr lang="ru-RU" sz="1200" b="0" i="0" u="none" strike="noStrike" dirty="0">
                    <a:solidFill>
                      <a:schemeClr val="tx1"/>
                    </a:solidFill>
                    <a:effectLst/>
                    <a:latin typeface="Söhne"/>
                  </a:rPr>
                  <a:t>выполнив действие </a:t>
                </a:r>
                <a14:m>
                  <m:oMath xmlns:m="http://schemas.openxmlformats.org/officeDocument/2006/math">
                    <m:r>
                      <a:rPr lang="en-US" sz="1200" i="1">
                        <a:solidFill>
                          <a:schemeClr val="tx1"/>
                        </a:solidFill>
                        <a:latin typeface="Cambria Math" panose="02040503050406030204" pitchFamily="18" charset="0"/>
                      </a:rPr>
                      <m:t>𝑎</m:t>
                    </m:r>
                  </m:oMath>
                </a14:m>
                <a:r>
                  <a:rPr lang="ru-RU" sz="1200" b="0" i="0" u="none" strike="noStrike" dirty="0">
                    <a:solidFill>
                      <a:schemeClr val="tx1"/>
                    </a:solidFill>
                    <a:effectLst/>
                    <a:latin typeface="Söhne"/>
                  </a:rPr>
                  <a:t>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133350" indent="0">
                  <a:buNone/>
                </a:pPr>
                <a:endParaRPr lang="en-US" sz="1600" dirty="0">
                  <a:solidFill>
                    <a:srgbClr val="000000"/>
                  </a:solidFill>
                  <a:latin typeface="Helvetica Neue" panose="02000503000000020004" pitchFamily="2" charset="0"/>
                </a:endParaRPr>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57636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178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122850" y="1032459"/>
                <a:ext cx="8801144" cy="3478172"/>
              </a:xfrm>
              <a:prstGeom prst="rect">
                <a:avLst/>
              </a:prstGeom>
            </p:spPr>
            <p:txBody>
              <a:bodyPr spcFirstLastPara="1" wrap="square" lIns="91425" tIns="91425" rIns="91425" bIns="91425" anchor="t" anchorCtr="0">
                <a:noAutofit/>
              </a:bodyPr>
              <a:lstStyle/>
              <a:p>
                <a:pPr marL="133350" indent="0">
                  <a:buNone/>
                </a:pPr>
                <a:r>
                  <a:rPr lang="ru-RU" sz="1400" b="0" i="0" u="none" strike="noStrike" dirty="0">
                    <a:solidFill>
                      <a:srgbClr val="000000"/>
                    </a:solidFill>
                    <a:effectLst/>
                    <a:latin typeface="Helvetica Neue" panose="02000503000000020004" pitchFamily="2" charset="0"/>
                  </a:rPr>
                  <a:t>тогда учитывая вероятностный характер перехода из каждого состояния можно представить </a:t>
                </a:r>
                <a:r>
                  <a:rPr lang="ru-RU" sz="1400" b="0" i="0" u="none" strike="noStrike" dirty="0">
                    <a:solidFill>
                      <a:srgbClr val="000000"/>
                    </a:solidFill>
                    <a:effectLst/>
                    <a:latin typeface="STIXMathJax_Normal-italic"/>
                  </a:rPr>
                  <a:t>𝑞</a:t>
                </a:r>
                <a:r>
                  <a:rPr lang="ru-RU" sz="1400" b="0" i="0" u="none" strike="noStrike" baseline="-25000" dirty="0">
                    <a:solidFill>
                      <a:srgbClr val="000000"/>
                    </a:solidFill>
                    <a:effectLst/>
                    <a:latin typeface="STIXMathJax_Normal-italic"/>
                  </a:rPr>
                  <a:t>𝜋</a:t>
                </a:r>
                <a:r>
                  <a:rPr lang="ru-RU" sz="1400" b="0" i="0" u="none" strike="noStrike" dirty="0">
                    <a:solidFill>
                      <a:srgbClr val="000000"/>
                    </a:solidFill>
                    <a:effectLst/>
                    <a:latin typeface="Helvetica Neue" panose="02000503000000020004" pitchFamily="2" charset="0"/>
                  </a:rPr>
                  <a:t> в следующем виде:</a:t>
                </a:r>
              </a:p>
              <a:p>
                <a:pPr marL="133350" indent="0">
                  <a:buNone/>
                </a:pPr>
                <a:endParaRPr lang="en-US" sz="14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𝔼</m:t>
                          </m:r>
                        </m:e>
                        <m:sub>
                          <m:r>
                            <a:rPr lang="en-US" sz="1800" b="0" i="1" smtClean="0">
                              <a:solidFill>
                                <a:schemeClr val="tx1"/>
                              </a:solidFill>
                              <a:latin typeface="Cambria Math" panose="02040503050406030204" pitchFamily="18" charset="0"/>
                            </a:rPr>
                            <m:t>𝜋</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ℛ</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𝑆</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oMath>
                  </m:oMathPara>
                </a14:m>
                <a:endParaRPr lang="en-US" sz="1600" dirty="0">
                  <a:solidFill>
                    <a:schemeClr val="tx1"/>
                  </a:solidFill>
                  <a:latin typeface="Söhne"/>
                </a:endParaRPr>
              </a:p>
              <a:p>
                <a:pPr marL="0" indent="0" algn="ctr">
                  <a:lnSpc>
                    <a:spcPct val="115000"/>
                  </a:lnSpc>
                  <a:buNone/>
                </a:pPr>
                <a:endParaRPr lang="ru-RU" sz="1600" dirty="0">
                  <a:solidFill>
                    <a:schemeClr val="tx1"/>
                  </a:solidFill>
                  <a:latin typeface="Söhne"/>
                </a:endParaRPr>
              </a:p>
              <a:p>
                <a:pPr marL="133350" indent="0">
                  <a:buNone/>
                </a:pPr>
                <a:r>
                  <a:rPr lang="ru-RU" sz="1200" dirty="0">
                    <a:solidFill>
                      <a:srgbClr val="000000"/>
                    </a:solidFill>
                    <a:latin typeface="Helvetica Neue" panose="02000503000000020004" pitchFamily="2" charset="0"/>
                  </a:rPr>
                  <a:t>Тогда если мы при переходе из состояния 𝑆</a:t>
                </a:r>
                <a:r>
                  <a:rPr lang="ru-RU" sz="1200" baseline="-25000" dirty="0">
                    <a:solidFill>
                      <a:srgbClr val="000000"/>
                    </a:solidFill>
                    <a:latin typeface="Helvetica Neue" panose="02000503000000020004" pitchFamily="2" charset="0"/>
                  </a:rPr>
                  <a:t>𝑡</a:t>
                </a:r>
                <a:r>
                  <a:rPr lang="ru-RU" sz="1200" dirty="0">
                    <a:solidFill>
                      <a:srgbClr val="000000"/>
                    </a:solidFill>
                    <a:latin typeface="Helvetica Neue" panose="02000503000000020004" pitchFamily="2" charset="0"/>
                  </a:rPr>
                  <a:t> и действия 𝐴</a:t>
                </a:r>
                <a:r>
                  <a:rPr lang="ru-RU" sz="1200" baseline="-25000" dirty="0">
                    <a:solidFill>
                      <a:srgbClr val="000000"/>
                    </a:solidFill>
                    <a:latin typeface="Helvetica Neue" panose="02000503000000020004" pitchFamily="2" charset="0"/>
                  </a:rPr>
                  <a:t>𝑡</a:t>
                </a:r>
                <a:r>
                  <a:rPr lang="ru-RU" sz="1200" dirty="0">
                    <a:solidFill>
                      <a:srgbClr val="000000"/>
                    </a:solidFill>
                    <a:latin typeface="Helvetica Neue" panose="02000503000000020004" pitchFamily="2" charset="0"/>
                  </a:rPr>
                  <a:t> по выбранной траектории 𝜋 получаем награду 𝑅</a:t>
                </a:r>
                <a:r>
                  <a:rPr lang="ru-RU" sz="1200" baseline="-25000" dirty="0">
                    <a:solidFill>
                      <a:srgbClr val="000000"/>
                    </a:solidFill>
                    <a:latin typeface="Helvetica Neue" panose="02000503000000020004" pitchFamily="2" charset="0"/>
                  </a:rPr>
                  <a:t>𝑡</a:t>
                </a:r>
                <a:r>
                  <a:rPr lang="ru-RU" sz="1200" dirty="0">
                    <a:solidFill>
                      <a:srgbClr val="000000"/>
                    </a:solidFill>
                    <a:latin typeface="Helvetica Neue" panose="02000503000000020004" pitchFamily="2" charset="0"/>
                  </a:rPr>
                  <a:t> и переходим в состояние 𝑆</a:t>
                </a:r>
                <a:r>
                  <a:rPr lang="ru-RU" sz="1200" baseline="-25000" dirty="0">
                    <a:solidFill>
                      <a:srgbClr val="000000"/>
                    </a:solidFill>
                    <a:latin typeface="Helvetica Neue" panose="02000503000000020004" pitchFamily="2" charset="0"/>
                  </a:rPr>
                  <a:t>𝑡+1</a:t>
                </a:r>
                <a:r>
                  <a:rPr lang="ru-RU" sz="1200" dirty="0">
                    <a:solidFill>
                      <a:srgbClr val="000000"/>
                    </a:solidFill>
                    <a:latin typeface="Helvetica Neue" panose="02000503000000020004" pitchFamily="2" charset="0"/>
                  </a:rPr>
                  <a:t>, то проделав это многократно и усредним результат мы и получим искомое мат ожидание по выбранной траектории. </a:t>
                </a:r>
              </a:p>
              <a:p>
                <a:pPr marL="133350" indent="0">
                  <a:buNone/>
                </a:pPr>
                <a:r>
                  <a:rPr lang="ru-RU" sz="1200" dirty="0">
                    <a:solidFill>
                      <a:srgbClr val="000000"/>
                    </a:solidFill>
                    <a:latin typeface="Helvetica Neue" panose="02000503000000020004" pitchFamily="2" charset="0"/>
                  </a:rPr>
                  <a:t>Тогда мы можем итерационно искать решение уравнения Беллмана сдвигая текущее значение функции 𝑄(𝑆</a:t>
                </a:r>
                <a:r>
                  <a:rPr lang="ru-RU" sz="1200" baseline="-25000" dirty="0">
                    <a:solidFill>
                      <a:srgbClr val="000000"/>
                    </a:solidFill>
                    <a:latin typeface="Helvetica Neue" panose="02000503000000020004" pitchFamily="2" charset="0"/>
                  </a:rPr>
                  <a:t>𝑡</a:t>
                </a:r>
                <a:r>
                  <a:rPr lang="ru-RU" sz="1200" dirty="0">
                    <a:solidFill>
                      <a:srgbClr val="000000"/>
                    </a:solidFill>
                    <a:latin typeface="Helvetica Neue" panose="02000503000000020004" pitchFamily="2" charset="0"/>
                  </a:rPr>
                  <a:t>,𝐴</a:t>
                </a:r>
                <a:r>
                  <a:rPr lang="ru-RU" sz="1200" baseline="-25000" dirty="0">
                    <a:solidFill>
                      <a:srgbClr val="000000"/>
                    </a:solidFill>
                    <a:latin typeface="Helvetica Neue" panose="02000503000000020004" pitchFamily="2" charset="0"/>
                  </a:rPr>
                  <a:t>𝑡</a:t>
                </a:r>
                <a:r>
                  <a:rPr lang="ru-RU" sz="1200" dirty="0">
                    <a:solidFill>
                      <a:srgbClr val="000000"/>
                    </a:solidFill>
                    <a:latin typeface="Helvetica Neue" panose="02000503000000020004" pitchFamily="2" charset="0"/>
                  </a:rPr>
                  <a:t>)в сторону невязки правых и левых частей уравнения Беллмана:</a:t>
                </a:r>
              </a:p>
              <a:p>
                <a:pPr marL="133350" indent="0">
                  <a:buNone/>
                </a:pPr>
                <a:endParaRPr lang="ru-RU" sz="1200" dirty="0">
                  <a:solidFill>
                    <a:srgbClr val="000000"/>
                  </a:solidFill>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1800" b="0" i="1" u="none" strike="noStrike" smtClean="0">
                          <a:solidFill>
                            <a:srgbClr val="000000"/>
                          </a:solidFill>
                          <a:effectLst/>
                          <a:latin typeface="Cambria Math" panose="02040503050406030204" pitchFamily="18" charset="0"/>
                        </a:rPr>
                        <m:t>𝑄</m:t>
                      </m:r>
                      <m:d>
                        <m:dPr>
                          <m:ctrlPr>
                            <a:rPr lang="en-US" sz="1800" b="0" i="1" u="none" strike="noStrike" smtClean="0">
                              <a:solidFill>
                                <a:srgbClr val="000000"/>
                              </a:solidFill>
                              <a:effectLst/>
                              <a:latin typeface="Cambria Math" panose="02040503050406030204" pitchFamily="18" charset="0"/>
                            </a:rPr>
                          </m:ctrlPr>
                        </m:dPr>
                        <m:e>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𝑆</m:t>
                              </m:r>
                            </m:e>
                            <m:sub>
                              <m:r>
                                <a:rPr lang="en-US" sz="1800" b="0" i="1" u="none" strike="noStrike" smtClean="0">
                                  <a:solidFill>
                                    <a:srgbClr val="000000"/>
                                  </a:solidFill>
                                  <a:effectLst/>
                                  <a:latin typeface="Cambria Math" panose="02040503050406030204" pitchFamily="18" charset="0"/>
                                </a:rPr>
                                <m:t>𝑡</m:t>
                              </m:r>
                            </m:sub>
                          </m:sSub>
                          <m:r>
                            <a:rPr lang="en-US" sz="1800" b="0" i="1" u="none" strike="noStrike" smtClean="0">
                              <a:solidFill>
                                <a:srgbClr val="000000"/>
                              </a:solidFill>
                              <a:effectLst/>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𝛼</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𝑅</m:t>
                              </m:r>
                            </m:e>
                            <m:sub>
                              <m:r>
                                <a:rPr lang="en-US" sz="1800" b="0" i="1" smtClean="0">
                                  <a:solidFill>
                                    <a:srgbClr val="000000"/>
                                  </a:solidFill>
                                  <a:latin typeface="Cambria Math" panose="02040503050406030204" pitchFamily="18" charset="0"/>
                                </a:rPr>
                                <m:t>𝑡</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𝛾</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e>
                          </m:d>
                          <m:r>
                            <a:rPr lang="en-US" sz="1800" b="0" i="1" smtClean="0">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e>
                      </m:d>
                    </m:oMath>
                  </m:oMathPara>
                </a14:m>
                <a:endParaRPr lang="en-US" sz="1800" dirty="0">
                  <a:solidFill>
                    <a:srgbClr val="000000"/>
                  </a:solidFill>
                  <a:latin typeface="Helvetica Neue" panose="02000503000000020004" pitchFamily="2" charset="0"/>
                </a:endParaRPr>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4781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668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p:sp>
        <p:nvSpPr>
          <p:cNvPr id="311" name="Google Shape;311;p57"/>
          <p:cNvSpPr txBox="1">
            <a:spLocks noGrp="1"/>
          </p:cNvSpPr>
          <p:nvPr>
            <p:ph type="body" idx="1"/>
          </p:nvPr>
        </p:nvSpPr>
        <p:spPr>
          <a:xfrm>
            <a:off x="122850" y="1426624"/>
            <a:ext cx="8801144" cy="2870618"/>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Обратите внимание, что для обновления</a:t>
            </a:r>
            <a:r>
              <a:rPr lang="en-US" sz="1800" b="0" i="0" u="none" strike="noStrike" dirty="0">
                <a:solidFill>
                  <a:srgbClr val="000000"/>
                </a:solidFill>
                <a:effectLst/>
                <a:latin typeface="Helvetica Neue" panose="02000503000000020004" pitchFamily="2" charset="0"/>
              </a:rPr>
              <a:t> </a:t>
            </a:r>
            <a:r>
              <a:rPr lang="ru-RU" sz="1800" b="0" i="0" u="none" strike="noStrike" dirty="0">
                <a:solidFill>
                  <a:srgbClr val="000000"/>
                </a:solidFill>
                <a:effectLst/>
                <a:latin typeface="Helvetica Neue" panose="02000503000000020004" pitchFamily="2" charset="0"/>
              </a:rPr>
              <a:t>функции </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необходимо знание ее значения и функции награды </a:t>
            </a:r>
            <a:r>
              <a:rPr lang="ru-RU" sz="1800" b="1" i="0" u="none" strike="noStrike" dirty="0">
                <a:solidFill>
                  <a:srgbClr val="000000"/>
                </a:solidFill>
                <a:effectLst/>
                <a:latin typeface="Helvetica Neue" panose="02000503000000020004" pitchFamily="2" charset="0"/>
              </a:rPr>
              <a:t>на предыдущем и следующем шаге</a:t>
            </a:r>
            <a:r>
              <a:rPr lang="ru-RU" sz="1800" b="0" i="0" u="none" strike="noStrike" dirty="0">
                <a:solidFill>
                  <a:srgbClr val="000000"/>
                </a:solidFill>
                <a:effectLst/>
                <a:latin typeface="Helvetica Neue" panose="02000503000000020004" pitchFamily="2" charset="0"/>
              </a:rPr>
              <a:t>, </a:t>
            </a:r>
            <a:r>
              <a:rPr lang="ru-RU" sz="1800" b="0" i="0" u="none" strike="noStrike" dirty="0" err="1">
                <a:solidFill>
                  <a:srgbClr val="000000"/>
                </a:solidFill>
                <a:effectLst/>
                <a:latin typeface="Helvetica Neue" panose="02000503000000020004" pitchFamily="2" charset="0"/>
              </a:rPr>
              <a:t>т.е</a:t>
            </a:r>
            <a:r>
              <a:rPr lang="ru-RU" sz="1800" b="0" i="0" u="none" strike="noStrike" dirty="0">
                <a:solidFill>
                  <a:srgbClr val="000000"/>
                </a:solidFill>
                <a:effectLst/>
                <a:latin typeface="Helvetica Neue" panose="02000503000000020004" pitchFamily="2" charset="0"/>
              </a:rPr>
              <a:t> нет необходимости проходить </a:t>
            </a:r>
            <a:r>
              <a:rPr lang="ru-RU" sz="1800" b="1" i="1" u="none" strike="noStrike" dirty="0">
                <a:solidFill>
                  <a:srgbClr val="000000"/>
                </a:solidFill>
                <a:effectLst/>
                <a:latin typeface="Helvetica Neue" panose="02000503000000020004" pitchFamily="2" charset="0"/>
              </a:rPr>
              <a:t>всю</a:t>
            </a:r>
            <a:r>
              <a:rPr lang="ru-RU" sz="1800" b="0" i="0" u="none" strike="noStrike" dirty="0">
                <a:solidFill>
                  <a:srgbClr val="000000"/>
                </a:solidFill>
                <a:effectLst/>
                <a:latin typeface="Helvetica Neue" panose="02000503000000020004" pitchFamily="2" charset="0"/>
              </a:rPr>
              <a:t> траекторию для обновления функции </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1800" dirty="0">
              <a:solidFill>
                <a:srgbClr val="000000"/>
              </a:solidFill>
              <a:latin typeface="Helvetica Neue" panose="02000503000000020004" pitchFamily="2" charset="0"/>
            </a:endParaRPr>
          </a:p>
          <a:p>
            <a:pPr marL="133350" indent="0">
              <a:buNone/>
            </a:pPr>
            <a:r>
              <a:rPr lang="ru-RU" sz="1800" b="0" i="0" u="none" strike="noStrike" dirty="0">
                <a:solidFill>
                  <a:srgbClr val="000000"/>
                </a:solidFill>
                <a:effectLst/>
                <a:latin typeface="Helvetica Neue" panose="02000503000000020004" pitchFamily="2" charset="0"/>
              </a:rPr>
              <a:t>Алгори</a:t>
            </a:r>
            <a:r>
              <a:rPr lang="ru-RU" sz="1800" dirty="0">
                <a:solidFill>
                  <a:srgbClr val="000000"/>
                </a:solidFill>
                <a:latin typeface="Helvetica Neue" panose="02000503000000020004" pitchFamily="2" charset="0"/>
              </a:rPr>
              <a:t>т</a:t>
            </a:r>
            <a:r>
              <a:rPr lang="ru-RU" sz="1800" b="0" i="0" u="none" strike="noStrike" dirty="0">
                <a:solidFill>
                  <a:srgbClr val="000000"/>
                </a:solidFill>
                <a:effectLst/>
                <a:latin typeface="Helvetica Neue" panose="02000503000000020004" pitchFamily="2" charset="0"/>
              </a:rPr>
              <a:t>м называется </a:t>
            </a:r>
            <a:r>
              <a:rPr lang="en-GB" sz="1800" b="0" i="0" u="none" strike="noStrike" dirty="0">
                <a:solidFill>
                  <a:srgbClr val="000000"/>
                </a:solidFill>
                <a:effectLst/>
                <a:latin typeface="Helvetica Neue" panose="02000503000000020004" pitchFamily="2" charset="0"/>
              </a:rPr>
              <a:t>SARSA </a:t>
            </a:r>
            <a:r>
              <a:rPr lang="ru-RU" sz="1800" b="0" i="0" u="none" strike="noStrike" dirty="0">
                <a:solidFill>
                  <a:srgbClr val="000000"/>
                </a:solidFill>
                <a:effectLst/>
                <a:latin typeface="Helvetica Neue" panose="02000503000000020004" pitchFamily="2" charset="0"/>
              </a:rPr>
              <a:t>по набору параметров, необходимых для обновления функции </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Helvetica Neue" panose="02000503000000020004" pitchFamily="2" charset="0"/>
              </a:rPr>
              <a:t> на следующем шаге </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1800"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251490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122850" y="1535685"/>
                <a:ext cx="8801144" cy="2772428"/>
              </a:xfrm>
              <a:prstGeom prst="rect">
                <a:avLst/>
              </a:prstGeom>
            </p:spPr>
            <p:txBody>
              <a:bodyPr spcFirstLastPara="1" wrap="square" lIns="91425" tIns="91425" rIns="91425" bIns="91425" anchor="t" anchorCtr="0">
                <a:noAutofit/>
              </a:bodyPr>
              <a:lstStyle/>
              <a:p>
                <a:r>
                  <a:rPr lang="ru-RU" sz="1600" b="0" i="0" u="none" strike="noStrike" dirty="0">
                    <a:solidFill>
                      <a:srgbClr val="000000"/>
                    </a:solidFill>
                    <a:effectLst/>
                    <a:latin typeface="Helvetica Neue" panose="02000503000000020004" pitchFamily="2" charset="0"/>
                  </a:rPr>
                  <a:t>Устанавливаем </a:t>
                </a:r>
                <a:r>
                  <a:rPr lang="ru-RU" sz="1600" b="0" i="0" u="none" strike="noStrike" dirty="0">
                    <a:solidFill>
                      <a:srgbClr val="000000"/>
                    </a:solidFill>
                    <a:effectLst/>
                    <a:latin typeface="STIXMathJax_Normal-italic"/>
                  </a:rPr>
                  <a:t>𝑄</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𝑠</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𝑎</a:t>
                </a:r>
                <a:r>
                  <a:rPr lang="ru-RU" sz="1600" b="0" i="0" u="none" strike="noStrike" dirty="0">
                    <a:solidFill>
                      <a:srgbClr val="000000"/>
                    </a:solidFill>
                    <a:effectLst/>
                    <a:latin typeface="STIXMathJax_Main"/>
                  </a:rPr>
                  <a:t>)=0,</a:t>
                </a:r>
                <a:r>
                  <a:rPr lang="ru-RU" sz="1600" b="0" i="0" u="none" strike="noStrike" dirty="0">
                    <a:solidFill>
                      <a:srgbClr val="000000"/>
                    </a:solidFill>
                    <a:effectLst/>
                    <a:latin typeface="STIXMathJax_Normal-italic"/>
                  </a:rPr>
                  <a:t>𝐾</a:t>
                </a:r>
                <a:r>
                  <a:rPr lang="ru-RU" sz="1600" b="0" i="0" u="none" strike="noStrike" dirty="0">
                    <a:solidFill>
                      <a:srgbClr val="000000"/>
                    </a:solidFill>
                    <a:effectLst/>
                    <a:latin typeface="STIXMathJax_Main"/>
                  </a:rPr>
                  <a:t>&gt;0,</a:t>
                </a:r>
                <a:r>
                  <a:rPr lang="ru-RU" sz="1600" b="0" i="0" u="none" strike="noStrike" dirty="0">
                    <a:solidFill>
                      <a:srgbClr val="000000"/>
                    </a:solidFill>
                    <a:effectLst/>
                    <a:latin typeface="STIXMathJax_Normal-italic"/>
                  </a:rPr>
                  <a:t>𝜀</a:t>
                </a:r>
                <a:r>
                  <a:rPr lang="ru-RU" sz="1600" b="0" i="0" u="none" strike="noStrike" dirty="0">
                    <a:solidFill>
                      <a:srgbClr val="000000"/>
                    </a:solidFill>
                    <a:effectLst/>
                    <a:latin typeface="STIXMathJax_Main"/>
                  </a:rPr>
                  <a:t>=1</a:t>
                </a:r>
                <a:r>
                  <a:rPr lang="ru-RU" sz="1600" b="0" i="0" u="none" strike="noStrike" dirty="0">
                    <a:solidFill>
                      <a:srgbClr val="000000"/>
                    </a:solidFill>
                    <a:effectLst/>
                    <a:latin typeface="Helvetica Neue" panose="02000503000000020004" pitchFamily="2" charset="0"/>
                  </a:rPr>
                  <a:t>.</a:t>
                </a:r>
              </a:p>
              <a:p>
                <a:r>
                  <a:rPr lang="ru-RU" sz="1600" b="0" i="0" u="none" strike="noStrike" dirty="0">
                    <a:solidFill>
                      <a:srgbClr val="000000"/>
                    </a:solidFill>
                    <a:effectLst/>
                    <a:latin typeface="Helvetica Neue" panose="02000503000000020004" pitchFamily="2" charset="0"/>
                  </a:rPr>
                  <a:t>Для каждого </a:t>
                </a:r>
                <a:r>
                  <a:rPr lang="ru-RU" sz="1600" b="0" i="0" u="none" strike="noStrike" dirty="0">
                    <a:solidFill>
                      <a:srgbClr val="000000"/>
                    </a:solidFill>
                    <a:effectLst/>
                    <a:latin typeface="STIXMathJax_Normal-italic"/>
                  </a:rPr>
                  <a:t>𝑘</a:t>
                </a:r>
                <a:r>
                  <a:rPr lang="ru-RU" sz="1600" b="0" i="0" u="none" strike="noStrike" dirty="0">
                    <a:solidFill>
                      <a:srgbClr val="000000"/>
                    </a:solidFill>
                    <a:effectLst/>
                    <a:latin typeface="STIXMathJax_Main"/>
                  </a:rPr>
                  <a:t>∈1,</a:t>
                </a:r>
                <a:r>
                  <a:rPr lang="ru-RU" sz="1600" b="0" i="0" u="none" strike="noStrike" dirty="0">
                    <a:solidFill>
                      <a:srgbClr val="000000"/>
                    </a:solidFill>
                    <a:effectLst/>
                    <a:latin typeface="STIXMathJax_Normal-italic"/>
                  </a:rPr>
                  <a:t>𝐾</a:t>
                </a:r>
                <a:r>
                  <a:rPr lang="ru-RU" sz="1600" b="0" i="0" u="none" strike="noStrike" dirty="0">
                    <a:solidFill>
                      <a:srgbClr val="000000"/>
                    </a:solidFill>
                    <a:effectLst/>
                    <a:latin typeface="Helvetica Neue" panose="02000503000000020004" pitchFamily="2" charset="0"/>
                  </a:rPr>
                  <a:t>:</a:t>
                </a:r>
              </a:p>
              <a:p>
                <a:pPr marL="590550" lvl="1" indent="0">
                  <a:buNone/>
                </a:pPr>
                <a:r>
                  <a:rPr lang="ru-RU" sz="1400" b="0" i="0" u="none" strike="noStrike" dirty="0">
                    <a:solidFill>
                      <a:srgbClr val="000000"/>
                    </a:solidFill>
                    <a:effectLst/>
                    <a:latin typeface="Helvetica Neue" panose="02000503000000020004" pitchFamily="2" charset="0"/>
                  </a:rPr>
                  <a:t>двигаясь по текущей траектории из состояния </a:t>
                </a:r>
                <a:r>
                  <a:rPr lang="ru-RU" sz="1400" b="0" i="0" u="none" strike="noStrike" dirty="0">
                    <a:solidFill>
                      <a:srgbClr val="000000"/>
                    </a:solidFill>
                    <a:effectLst/>
                    <a:latin typeface="STIXMathJax_Normal-italic"/>
                  </a:rPr>
                  <a:t>𝑆</a:t>
                </a:r>
                <a:r>
                  <a:rPr lang="ru-RU" sz="1400" b="0" i="0" u="none" strike="noStrike" baseline="-25000" dirty="0">
                    <a:solidFill>
                      <a:srgbClr val="000000"/>
                    </a:solidFill>
                    <a:effectLst/>
                    <a:latin typeface="STIXMathJax_Normal-italic"/>
                  </a:rPr>
                  <a:t>𝑡</a:t>
                </a:r>
                <a:r>
                  <a:rPr lang="ru-RU" sz="1400" b="0" i="0" u="none" strike="noStrike" dirty="0">
                    <a:solidFill>
                      <a:srgbClr val="000000"/>
                    </a:solidFill>
                    <a:effectLst/>
                    <a:latin typeface="Helvetica Neue" panose="02000503000000020004" pitchFamily="2" charset="0"/>
                  </a:rPr>
                  <a:t> действуя </a:t>
                </a:r>
                <a:r>
                  <a:rPr lang="ru-RU" sz="1400" b="0" i="0" u="none" strike="noStrike" dirty="0">
                    <a:solidFill>
                      <a:srgbClr val="000000"/>
                    </a:solidFill>
                    <a:effectLst/>
                    <a:latin typeface="STIXMathJax_Normal-italic"/>
                  </a:rPr>
                  <a:t>𝐴</a:t>
                </a:r>
                <a:r>
                  <a:rPr lang="ru-RU" sz="1400" b="0" i="0" u="none" strike="noStrike" baseline="-25000" dirty="0">
                    <a:solidFill>
                      <a:srgbClr val="000000"/>
                    </a:solidFill>
                    <a:effectLst/>
                    <a:latin typeface="STIXMathJax_Normal-italic"/>
                  </a:rPr>
                  <a:t>𝑡</a:t>
                </a:r>
                <a:r>
                  <a:rPr lang="ru-RU" sz="1400" b="0" i="0" u="none" strike="noStrike" dirty="0">
                    <a:solidFill>
                      <a:srgbClr val="000000"/>
                    </a:solidFill>
                    <a:effectLst/>
                    <a:latin typeface="Helvetica Neue" panose="02000503000000020004" pitchFamily="2" charset="0"/>
                  </a:rPr>
                  <a:t> в силу политики </a:t>
                </a:r>
                <a:r>
                  <a:rPr lang="ru-RU" sz="1400" b="0" i="0" u="none" strike="noStrike" dirty="0">
                    <a:solidFill>
                      <a:srgbClr val="000000"/>
                    </a:solidFill>
                    <a:effectLst/>
                    <a:latin typeface="STIXMathJax_Normal-italic"/>
                  </a:rPr>
                  <a:t>𝜋</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Variants"/>
                  </a:rPr>
                  <a:t>|</a:t>
                </a:r>
                <a:r>
                  <a:rPr lang="ru-RU" sz="1400" b="0" i="0" u="none" strike="noStrike" dirty="0">
                    <a:solidFill>
                      <a:srgbClr val="000000"/>
                    </a:solidFill>
                    <a:effectLst/>
                    <a:latin typeface="STIXMathJax_Normal-italic"/>
                  </a:rPr>
                  <a:t>𝑆</a:t>
                </a:r>
                <a:r>
                  <a:rPr lang="ru-RU" sz="1400" b="0" i="0" u="none" strike="noStrike" baseline="-25000" dirty="0">
                    <a:solidFill>
                      <a:srgbClr val="000000"/>
                    </a:solidFill>
                    <a:effectLst/>
                    <a:latin typeface="STIXMathJax_Normal-italic"/>
                  </a:rPr>
                  <a:t>𝑡</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Helvetica Neue" panose="02000503000000020004" pitchFamily="2" charset="0"/>
                  </a:rPr>
                  <a:t>, и обновляя политику </a:t>
                </a:r>
                <a:r>
                  <a:rPr lang="ru-RU" sz="1400" b="0" i="0" u="none" strike="noStrike" dirty="0">
                    <a:solidFill>
                      <a:srgbClr val="000000"/>
                    </a:solidFill>
                    <a:effectLst/>
                    <a:latin typeface="STIXMathJax_Normal-italic"/>
                  </a:rPr>
                  <a:t>𝜋</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Normal-italic"/>
                  </a:rPr>
                  <a:t>𝜀</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Normal-italic"/>
                  </a:rPr>
                  <a:t>𝑔𝑟𝑒𝑒𝑑𝑦</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Normal-italic"/>
                  </a:rPr>
                  <a:t>𝑄</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Helvetica Neue" panose="02000503000000020004" pitchFamily="2" charset="0"/>
                  </a:rPr>
                  <a:t> получаем </a:t>
                </a:r>
                <a:r>
                  <a:rPr lang="ru-RU" sz="1400" b="0" i="0" u="none" strike="noStrike" dirty="0">
                    <a:solidFill>
                      <a:srgbClr val="000000"/>
                    </a:solidFill>
                    <a:effectLst/>
                    <a:latin typeface="STIXMathJax_Normal-italic"/>
                  </a:rPr>
                  <a:t>𝑅</a:t>
                </a:r>
                <a:r>
                  <a:rPr lang="ru-RU" sz="1400" b="0" i="0" u="none" strike="noStrike" baseline="-25000" dirty="0">
                    <a:solidFill>
                      <a:srgbClr val="000000"/>
                    </a:solidFill>
                    <a:effectLst/>
                    <a:latin typeface="STIXMathJax_Normal-italic"/>
                  </a:rPr>
                  <a:t>𝑡</a:t>
                </a:r>
                <a:r>
                  <a:rPr lang="ru-RU" sz="1400" b="0" i="0" u="none" strike="noStrike" dirty="0">
                    <a:solidFill>
                      <a:srgbClr val="000000"/>
                    </a:solidFill>
                    <a:effectLst/>
                    <a:latin typeface="Helvetica Neue" panose="02000503000000020004" pitchFamily="2" charset="0"/>
                  </a:rPr>
                  <a:t> и переходим в состояние </a:t>
                </a:r>
                <a:r>
                  <a:rPr lang="ru-RU" sz="1400" b="0" i="0" u="none" strike="noStrike" dirty="0">
                    <a:solidFill>
                      <a:srgbClr val="000000"/>
                    </a:solidFill>
                    <a:effectLst/>
                    <a:latin typeface="STIXMathJax_Normal-italic"/>
                  </a:rPr>
                  <a:t>𝑆</a:t>
                </a:r>
                <a:r>
                  <a:rPr lang="ru-RU" sz="1400" b="0" i="0" u="none" strike="noStrike" baseline="-25000" dirty="0">
                    <a:solidFill>
                      <a:srgbClr val="000000"/>
                    </a:solidFill>
                    <a:effectLst/>
                    <a:latin typeface="STIXMathJax_Normal-italic"/>
                  </a:rPr>
                  <a:t>𝑡</a:t>
                </a:r>
                <a:r>
                  <a:rPr lang="ru-RU" sz="1400" b="0" i="0" u="none" strike="noStrike" baseline="-25000" dirty="0">
                    <a:solidFill>
                      <a:srgbClr val="000000"/>
                    </a:solidFill>
                    <a:effectLst/>
                    <a:latin typeface="STIXMathJax_Main"/>
                  </a:rPr>
                  <a:t>+1</a:t>
                </a:r>
                <a:r>
                  <a:rPr lang="ru-RU" sz="1400" b="0" i="0" u="none" strike="noStrike" dirty="0">
                    <a:solidFill>
                      <a:srgbClr val="000000"/>
                    </a:solidFill>
                    <a:effectLst/>
                    <a:latin typeface="Helvetica Neue" panose="02000503000000020004" pitchFamily="2" charset="0"/>
                  </a:rPr>
                  <a:t> </a:t>
                </a:r>
                <a:r>
                  <a:rPr lang="en-GB" sz="1400" b="0" i="0" u="none" strike="noStrike" dirty="0">
                    <a:solidFill>
                      <a:srgbClr val="000000"/>
                    </a:solidFill>
                    <a:effectLst/>
                    <a:latin typeface="Helvetica Neue" panose="02000503000000020004" pitchFamily="2" charset="0"/>
                  </a:rPr>
                  <a:t>c </a:t>
                </a:r>
                <a:r>
                  <a:rPr lang="ru-RU" sz="1400" b="0" i="0" u="none" strike="noStrike" dirty="0">
                    <a:solidFill>
                      <a:srgbClr val="000000"/>
                    </a:solidFill>
                    <a:effectLst/>
                    <a:latin typeface="Helvetica Neue" panose="02000503000000020004" pitchFamily="2" charset="0"/>
                  </a:rPr>
                  <a:t>действием </a:t>
                </a:r>
                <a:r>
                  <a:rPr lang="ru-RU" sz="1400" b="0" i="0" u="none" strike="noStrike" dirty="0">
                    <a:solidFill>
                      <a:srgbClr val="000000"/>
                    </a:solidFill>
                    <a:effectLst/>
                    <a:latin typeface="STIXMathJax_Normal-italic"/>
                  </a:rPr>
                  <a:t>𝐴</a:t>
                </a:r>
                <a:r>
                  <a:rPr lang="ru-RU" sz="1400" b="0" i="0" u="none" strike="noStrike" baseline="-25000" dirty="0">
                    <a:solidFill>
                      <a:srgbClr val="000000"/>
                    </a:solidFill>
                    <a:effectLst/>
                    <a:latin typeface="STIXMathJax_Normal-italic"/>
                  </a:rPr>
                  <a:t>𝑡</a:t>
                </a:r>
                <a:r>
                  <a:rPr lang="ru-RU" sz="1400" b="0" i="0" u="none" strike="noStrike" baseline="-25000" dirty="0">
                    <a:solidFill>
                      <a:srgbClr val="000000"/>
                    </a:solidFill>
                    <a:effectLst/>
                    <a:latin typeface="STIXMathJax_Main"/>
                  </a:rPr>
                  <a:t>+1</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Normal-italic"/>
                  </a:rPr>
                  <a:t>𝜋</a:t>
                </a:r>
                <a:r>
                  <a:rPr lang="ru-RU" sz="1400" b="0" i="0" u="none" strike="noStrike" dirty="0">
                    <a:solidFill>
                      <a:srgbClr val="000000"/>
                    </a:solidFill>
                    <a:effectLst/>
                    <a:latin typeface="STIXMathJax_Main"/>
                  </a:rPr>
                  <a:t>(⋅</a:t>
                </a:r>
                <a:r>
                  <a:rPr lang="ru-RU" sz="1400" b="0" i="0" u="none" strike="noStrike" dirty="0">
                    <a:solidFill>
                      <a:srgbClr val="000000"/>
                    </a:solidFill>
                    <a:effectLst/>
                    <a:latin typeface="STIXMathJax_Variants"/>
                  </a:rPr>
                  <a:t>|</a:t>
                </a:r>
                <a:r>
                  <a:rPr lang="ru-RU" sz="1400" b="0" i="0" u="none" strike="noStrike" dirty="0">
                    <a:solidFill>
                      <a:srgbClr val="000000"/>
                    </a:solidFill>
                    <a:effectLst/>
                    <a:latin typeface="STIXMathJax_Normal-italic"/>
                  </a:rPr>
                  <a:t>𝑆</a:t>
                </a:r>
                <a:r>
                  <a:rPr lang="ru-RU" sz="1400" b="0" i="0" u="none" strike="noStrike" baseline="-25000" dirty="0">
                    <a:solidFill>
                      <a:srgbClr val="000000"/>
                    </a:solidFill>
                    <a:effectLst/>
                    <a:latin typeface="STIXMathJax_Normal-italic"/>
                  </a:rPr>
                  <a:t>𝑡</a:t>
                </a:r>
                <a:r>
                  <a:rPr lang="ru-RU" sz="1400" b="0" i="0" u="none" strike="noStrike" baseline="-25000" dirty="0">
                    <a:solidFill>
                      <a:srgbClr val="000000"/>
                    </a:solidFill>
                    <a:effectLst/>
                    <a:latin typeface="STIXMathJax_Main"/>
                  </a:rPr>
                  <a:t>+1</a:t>
                </a:r>
                <a:r>
                  <a:rPr lang="ru-RU" sz="1400" b="0" i="0" u="none" strike="noStrike" dirty="0">
                    <a:solidFill>
                      <a:srgbClr val="000000"/>
                    </a:solidFill>
                    <a:effectLst/>
                    <a:latin typeface="STIXMathJax_Main"/>
                  </a:rPr>
                  <a:t>)</a:t>
                </a:r>
                <a:endParaRPr lang="ru-RU" sz="1400" b="0" i="0" u="none" strike="noStrike" dirty="0">
                  <a:solidFill>
                    <a:srgbClr val="000000"/>
                  </a:solidFill>
                  <a:effectLst/>
                  <a:latin typeface="Helvetica Neue" panose="02000503000000020004" pitchFamily="2" charset="0"/>
                </a:endParaRPr>
              </a:p>
              <a:p>
                <a:r>
                  <a:rPr lang="ru-RU" sz="1600" b="0" i="0" u="none" strike="noStrike" dirty="0">
                    <a:solidFill>
                      <a:srgbClr val="000000"/>
                    </a:solidFill>
                    <a:effectLst/>
                    <a:latin typeface="Helvetica Neue" panose="02000503000000020004" pitchFamily="2" charset="0"/>
                  </a:rPr>
                  <a:t>Обновляем </a:t>
                </a:r>
                <a:r>
                  <a:rPr lang="ru-RU" sz="1600" b="0" i="0" u="none" strike="noStrike" dirty="0">
                    <a:solidFill>
                      <a:srgbClr val="000000"/>
                    </a:solidFill>
                    <a:effectLst/>
                    <a:latin typeface="STIXMathJax_Normal-italic"/>
                  </a:rPr>
                  <a:t>𝑄</a:t>
                </a:r>
                <a:r>
                  <a:rPr lang="ru-RU" sz="1600" b="0" i="0" u="none" strike="noStrike" dirty="0">
                    <a:solidFill>
                      <a:srgbClr val="000000"/>
                    </a:solidFill>
                    <a:effectLst/>
                    <a:latin typeface="Helvetica Neue" panose="02000503000000020004" pitchFamily="2" charset="0"/>
                  </a:rPr>
                  <a:t>: </a:t>
                </a:r>
                <a14:m>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b="0" i="1" smtClean="0">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i="1">
                                    <a:solidFill>
                                      <a:srgbClr val="000000"/>
                                    </a:solidFill>
                                    <a:latin typeface="Cambria Math" panose="02040503050406030204" pitchFamily="18" charset="0"/>
                                  </a:rPr>
                                  <m:t>𝑡</m:t>
                                </m:r>
                                <m:r>
                                  <a:rPr lang="en-US" sz="1600" b="0" i="1" smtClean="0">
                                    <a:solidFill>
                                      <a:srgbClr val="000000"/>
                                    </a:solidFill>
                                    <a:latin typeface="Cambria Math" panose="02040503050406030204" pitchFamily="18" charset="0"/>
                                  </a:rPr>
                                  <m:t>+1</m:t>
                                </m:r>
                              </m:sub>
                            </m:sSub>
                          </m:e>
                        </m:d>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a14:m>
                <a:endParaRPr lang="ru-RU" sz="1600" b="0" i="0" u="none" strike="noStrike" dirty="0">
                  <a:solidFill>
                    <a:srgbClr val="000000"/>
                  </a:solidFill>
                  <a:effectLst/>
                  <a:latin typeface="Helvetica Neue" panose="02000503000000020004" pitchFamily="2" charset="0"/>
                </a:endParaRPr>
              </a:p>
              <a:p>
                <a:r>
                  <a:rPr lang="ru-RU" sz="1600" b="0" i="0" u="none" strike="noStrike" dirty="0">
                    <a:solidFill>
                      <a:srgbClr val="000000"/>
                    </a:solidFill>
                    <a:effectLst/>
                    <a:latin typeface="Helvetica Neue" panose="02000503000000020004" pitchFamily="2" charset="0"/>
                  </a:rPr>
                  <a:t>Обновляем </a:t>
                </a:r>
                <a:r>
                  <a:rPr lang="ru-RU" sz="1600" b="0" i="0" u="none" strike="noStrike" dirty="0">
                    <a:solidFill>
                      <a:srgbClr val="000000"/>
                    </a:solidFill>
                    <a:effectLst/>
                    <a:latin typeface="STIXMathJax_Normal-italic"/>
                  </a:rPr>
                  <a:t>𝜀</a:t>
                </a:r>
                <a:r>
                  <a:rPr lang="ru-RU" sz="1600" b="0" i="0" u="none" strike="noStrike" dirty="0">
                    <a:solidFill>
                      <a:srgbClr val="000000"/>
                    </a:solidFill>
                    <a:effectLst/>
                    <a:latin typeface="STIXMathJax_Main"/>
                  </a:rPr>
                  <a:t>=1/</a:t>
                </a:r>
                <a:r>
                  <a:rPr lang="ru-RU" sz="1600" b="0" i="0" u="none" strike="noStrike" dirty="0">
                    <a:solidFill>
                      <a:srgbClr val="000000"/>
                    </a:solidFill>
                    <a:effectLst/>
                    <a:latin typeface="STIXMathJax_Normal-italic"/>
                  </a:rPr>
                  <a:t>𝑘</a:t>
                </a:r>
                <a:endParaRPr lang="ru-RU" sz="1600" b="0" i="0" u="none" strike="noStrike" dirty="0">
                  <a:solidFill>
                    <a:srgbClr val="000000"/>
                  </a:solidFill>
                  <a:effectLst/>
                  <a:latin typeface="Helvetica Neue" panose="02000503000000020004" pitchFamily="2" charset="0"/>
                </a:endParaRPr>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122850" y="1535685"/>
                <a:ext cx="8801144" cy="277242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5226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6"/>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900" dirty="0"/>
              <a:t>Q-learning</a:t>
            </a:r>
            <a:endParaRPr dirty="0"/>
          </a:p>
        </p:txBody>
      </p:sp>
    </p:spTree>
    <p:extLst>
      <p:ext uri="{BB962C8B-B14F-4D97-AF65-F5344CB8AC3E}">
        <p14:creationId xmlns:p14="http://schemas.microsoft.com/office/powerpoint/2010/main" val="3764822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Оптимальная политика</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1648864"/>
              </a:xfrm>
              <a:prstGeom prst="rect">
                <a:avLst/>
              </a:prstGeom>
            </p:spPr>
            <p:txBody>
              <a:bodyPr spcFirstLastPara="1" wrap="square" lIns="91425" tIns="91425" rIns="91425" bIns="91425" anchor="t" anchorCtr="0">
                <a:noAutofit/>
              </a:bodyPr>
              <a:lstStyle/>
              <a:p>
                <a:pPr marL="133350" indent="0">
                  <a:buNone/>
                </a:pPr>
                <a:r>
                  <a:rPr lang="ru-RU" sz="1600" b="1" i="1" dirty="0">
                    <a:solidFill>
                      <a:srgbClr val="000000"/>
                    </a:solidFill>
                    <a:latin typeface="Helvetica Neue" panose="02000503000000020004" pitchFamily="2" charset="0"/>
                  </a:rPr>
                  <a:t>Теорема:</a:t>
                </a:r>
              </a:p>
              <a:p>
                <a:pPr marL="133350" indent="0">
                  <a:buNone/>
                </a:pPr>
                <a:endParaRPr lang="en-US" sz="1600" b="1" i="1" dirty="0">
                  <a:solidFill>
                    <a:srgbClr val="000000"/>
                  </a:solidFill>
                  <a:latin typeface="Helvetica Neue" panose="02000503000000020004" pitchFamily="2" charset="0"/>
                </a:endParaRPr>
              </a:p>
              <a:p>
                <a:pPr marL="133350" indent="0">
                  <a:buNone/>
                </a:pPr>
                <a:r>
                  <a:rPr lang="ru-RU" sz="1600" dirty="0">
                    <a:solidFill>
                      <a:srgbClr val="000000"/>
                    </a:solidFill>
                    <a:latin typeface="Helvetica Neue" panose="02000503000000020004" pitchFamily="2" charset="0"/>
                  </a:rPr>
                  <a:t>Существует такая политика </a:t>
                </a: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𝜋</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𝜋</m:t>
                    </m:r>
                  </m:oMath>
                </a14:m>
                <a:r>
                  <a:rPr lang="en-US" sz="1600" dirty="0">
                    <a:solidFill>
                      <a:srgbClr val="000000"/>
                    </a:solidFill>
                    <a:latin typeface="Helvetica Neue" panose="02000503000000020004" pitchFamily="2" charset="0"/>
                  </a:rPr>
                  <a:t> </a:t>
                </a:r>
                <a:r>
                  <a:rPr lang="ru-RU" sz="1600" dirty="0">
                    <a:solidFill>
                      <a:srgbClr val="000000"/>
                    </a:solidFill>
                    <a:latin typeface="Helvetica Neue" panose="02000503000000020004" pitchFamily="2" charset="0"/>
                  </a:rPr>
                  <a:t>что</a:t>
                </a:r>
                <a:r>
                  <a:rPr lang="en-US" sz="1600" dirty="0">
                    <a:solidFill>
                      <a:srgbClr val="000000"/>
                    </a:solidFill>
                    <a:latin typeface="Helvetica Neue" panose="02000503000000020004" pitchFamily="2" charset="0"/>
                  </a:rPr>
                  <a:t>:</a:t>
                </a:r>
                <a:endParaRPr lang="ru-RU" sz="1600" dirty="0">
                  <a:solidFill>
                    <a:srgbClr val="000000"/>
                  </a:solidFill>
                  <a:latin typeface="Helvetica Neue" panose="02000503000000020004" pitchFamily="2"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ea typeface="Cambria Math" panose="02040503050406030204" pitchFamily="18" charset="0"/>
                      </a:rPr>
                      <m:t>= </m:t>
                    </m:r>
                    <m:func>
                      <m:funcPr>
                        <m:ctrlPr>
                          <a:rPr lang="en-US" sz="1600" b="0" i="1" smtClean="0">
                            <a:solidFill>
                              <a:srgbClr val="000000"/>
                            </a:solidFill>
                            <a:latin typeface="Cambria Math" panose="02040503050406030204" pitchFamily="18" charset="0"/>
                            <a:ea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ea typeface="Cambria Math" panose="02040503050406030204" pitchFamily="18" charset="0"/>
                              </a:rPr>
                            </m:ctrlPr>
                          </m:limLowPr>
                          <m:e>
                            <m:r>
                              <m:rPr>
                                <m:sty m:val="p"/>
                              </m:rPr>
                              <a:rPr lang="en-US" sz="1600" b="0" i="0" smtClean="0">
                                <a:solidFill>
                                  <a:srgbClr val="000000"/>
                                </a:solidFill>
                                <a:latin typeface="Cambria Math" panose="02040503050406030204" pitchFamily="18" charset="0"/>
                                <a:ea typeface="Cambria Math" panose="02040503050406030204" pitchFamily="18" charset="0"/>
                              </a:rPr>
                              <m:t>max</m:t>
                            </m:r>
                          </m:e>
                          <m:lim>
                            <m:r>
                              <a:rPr lang="en-US" sz="1600" b="0" i="1" smtClean="0">
                                <a:solidFill>
                                  <a:srgbClr val="000000"/>
                                </a:solidFill>
                                <a:latin typeface="Cambria Math" panose="02040503050406030204" pitchFamily="18" charset="0"/>
                                <a:ea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𝑣</m:t>
                            </m:r>
                          </m:e>
                          <m:sub>
                            <m:r>
                              <a:rPr lang="en-US" sz="1600" b="0" i="1" smtClean="0">
                                <a:solidFill>
                                  <a:srgbClr val="000000"/>
                                </a:solidFill>
                                <a:latin typeface="Cambria Math" panose="02040503050406030204" pitchFamily="18" charset="0"/>
                                <a:ea typeface="Cambria Math" panose="02040503050406030204" pitchFamily="18" charset="0"/>
                              </a:rPr>
                              <m:t>𝜋</m:t>
                            </m:r>
                          </m:sub>
                        </m:sSub>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e>
                    </m:func>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m:t>
                    </m:r>
                  </m:oMath>
                </a14:m>
                <a:endParaRPr lang="en-US" sz="1600" b="0" dirty="0">
                  <a:solidFill>
                    <a:srgbClr val="000000"/>
                  </a:solidFill>
                  <a:latin typeface="Helvetica Neue" panose="02000503000000020004" pitchFamily="2"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r>
                              <a:rPr lang="en-US" sz="1600" b="0" i="1" smtClean="0">
                                <a:solidFill>
                                  <a:srgbClr val="000000"/>
                                </a:solidFill>
                                <a:latin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𝜋</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 </m:t>
                        </m:r>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𝒜</m:t>
                        </m:r>
                      </m:e>
                    </m:func>
                  </m:oMath>
                </a14:m>
                <a:endParaRPr lang="ru-RU"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1648864"/>
              </a:xfrm>
              <a:prstGeom prst="rect">
                <a:avLst/>
              </a:prstGeom>
              <a:blipFill>
                <a:blip r:embed="rId3"/>
                <a:stretch>
                  <a:fillRect b="-1908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6ADFDE1-A3F0-0341-A325-682EE2946742}"/>
              </a:ext>
            </a:extLst>
          </p:cNvPr>
          <p:cNvSpPr txBox="1"/>
          <p:nvPr/>
        </p:nvSpPr>
        <p:spPr>
          <a:xfrm>
            <a:off x="216127" y="4054248"/>
            <a:ext cx="8082841" cy="600164"/>
          </a:xfrm>
          <a:prstGeom prst="rect">
            <a:avLst/>
          </a:prstGeom>
          <a:noFill/>
        </p:spPr>
        <p:txBody>
          <a:bodyPr wrap="square" rtlCol="0">
            <a:spAutoFit/>
          </a:bodyPr>
          <a:lstStyle/>
          <a:p>
            <a:r>
              <a:rPr lang="ru-RU" sz="1100" dirty="0">
                <a:effectLst/>
                <a:latin typeface="Helvetica Neue" panose="02000503000000020004" pitchFamily="2" charset="0"/>
              </a:rPr>
              <a:t>Доказательство:</a:t>
            </a:r>
          </a:p>
          <a:p>
            <a:r>
              <a:rPr lang="ru-RU" sz="1100" dirty="0">
                <a:effectLst/>
                <a:latin typeface="Helvetica Neue" panose="02000503000000020004" pitchFamily="2" charset="0"/>
              </a:rPr>
              <a:t>«Обучение с подкреплением», авторы </a:t>
            </a:r>
            <a:r>
              <a:rPr lang="ru-RU" sz="1100" dirty="0" err="1">
                <a:effectLst/>
                <a:latin typeface="Helvetica Neue" panose="02000503000000020004" pitchFamily="2" charset="0"/>
              </a:rPr>
              <a:t>Саттон</a:t>
            </a:r>
            <a:r>
              <a:rPr lang="ru-RU" sz="1100" dirty="0">
                <a:effectLst/>
                <a:latin typeface="Helvetica Neue" panose="02000503000000020004" pitchFamily="2" charset="0"/>
              </a:rPr>
              <a:t> Р. С., </a:t>
            </a:r>
            <a:r>
              <a:rPr lang="ru-RU" sz="1100" dirty="0" err="1">
                <a:effectLst/>
                <a:latin typeface="Helvetica Neue" panose="02000503000000020004" pitchFamily="2" charset="0"/>
              </a:rPr>
              <a:t>Барто</a:t>
            </a:r>
            <a:r>
              <a:rPr lang="ru-RU" sz="1100" dirty="0">
                <a:effectLst/>
                <a:latin typeface="Helvetica Neue" panose="02000503000000020004" pitchFamily="2" charset="0"/>
              </a:rPr>
              <a:t> Э. Дж.</a:t>
            </a:r>
            <a:r>
              <a:rPr lang="en-US" sz="1100" dirty="0">
                <a:effectLst/>
                <a:latin typeface="Helvetica Neue" panose="02000503000000020004" pitchFamily="2" charset="0"/>
              </a:rPr>
              <a:t>,</a:t>
            </a:r>
            <a:r>
              <a:rPr lang="ru-RU" sz="1100" dirty="0">
                <a:effectLst/>
                <a:latin typeface="Helvetica Neue" panose="02000503000000020004" pitchFamily="2" charset="0"/>
              </a:rPr>
              <a:t> </a:t>
            </a:r>
            <a:r>
              <a:rPr lang="en-US" sz="1100" dirty="0">
                <a:effectLst/>
                <a:latin typeface="Helvetica Neue" panose="02000503000000020004" pitchFamily="2" charset="0"/>
              </a:rPr>
              <a:t>MIT Press, 2018, </a:t>
            </a:r>
            <a:r>
              <a:rPr lang="ru-RU" sz="1100" dirty="0">
                <a:effectLst/>
                <a:latin typeface="Helvetica Neue" panose="02000503000000020004" pitchFamily="2" charset="0"/>
              </a:rPr>
              <a:t>глава 4, раздел 4.2 «Улучшение стратегии», стр. 107-108 </a:t>
            </a:r>
          </a:p>
        </p:txBody>
      </p:sp>
    </p:spTree>
    <p:extLst>
      <p:ext uri="{BB962C8B-B14F-4D97-AF65-F5344CB8AC3E}">
        <p14:creationId xmlns:p14="http://schemas.microsoft.com/office/powerpoint/2010/main" val="219385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3439333"/>
              </a:xfrm>
              <a:prstGeom prst="rect">
                <a:avLst/>
              </a:prstGeom>
            </p:spPr>
            <p:txBody>
              <a:bodyPr spcFirstLastPara="1" wrap="square" lIns="91425" tIns="91425" rIns="91425" bIns="91425" anchor="t" anchorCtr="0">
                <a:noAutofit/>
              </a:bodyPr>
              <a:lstStyle/>
              <a:p>
                <a:pPr marL="133350" indent="0">
                  <a:buNone/>
                </a:pPr>
                <a:r>
                  <a:rPr lang="ru-RU" sz="1800" dirty="0">
                    <a:solidFill>
                      <a:srgbClr val="000000"/>
                    </a:solidFill>
                    <a:latin typeface="Helvetica Neue" panose="02000503000000020004" pitchFamily="2" charset="0"/>
                  </a:rPr>
                  <a:t>В</a:t>
                </a:r>
                <a:r>
                  <a:rPr lang="ru-RU" sz="1800" b="0" i="0" u="none" strike="noStrike" dirty="0">
                    <a:solidFill>
                      <a:srgbClr val="000000"/>
                    </a:solidFill>
                    <a:effectLst/>
                    <a:latin typeface="Helvetica Neue" panose="02000503000000020004" pitchFamily="2" charset="0"/>
                  </a:rPr>
                  <a:t>оспользуемся уравнением Беллмана и принципом динамического программирования для </a:t>
                </a:r>
                <a:r>
                  <a:rPr lang="ru-RU" sz="1800" b="0" i="0" u="none" strike="noStrike" dirty="0">
                    <a:solidFill>
                      <a:srgbClr val="000000"/>
                    </a:solidFill>
                    <a:effectLst/>
                    <a:latin typeface="STIXMathJax_Normal-italic"/>
                  </a:rPr>
                  <a:t>𝑞</a:t>
                </a:r>
                <a:r>
                  <a:rPr lang="ru-RU" sz="1800" baseline="-25000" dirty="0">
                    <a:solidFill>
                      <a:srgbClr val="000000"/>
                    </a:solidFill>
                    <a:latin typeface="STIXMathJax_Normal-italic"/>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func>
                        <m:funcPr>
                          <m:ctrlPr>
                            <a:rPr lang="en-US" sz="1800" b="0" i="1" smtClean="0">
                              <a:solidFill>
                                <a:schemeClr val="tx1"/>
                              </a:solidFill>
                              <a:latin typeface="Cambria Math" panose="02040503050406030204" pitchFamily="18" charset="0"/>
                            </a:rPr>
                          </m:ctrlPr>
                        </m:funcPr>
                        <m:fName>
                          <m:limLow>
                            <m:limLowPr>
                              <m:ctrlPr>
                                <a:rPr lang="en-US" sz="1800" b="0" i="1" smtClean="0">
                                  <a:solidFill>
                                    <a:schemeClr val="tx1"/>
                                  </a:solidFill>
                                  <a:latin typeface="Cambria Math" panose="02040503050406030204" pitchFamily="18" charset="0"/>
                                </a:rPr>
                              </m:ctrlPr>
                            </m:limLowPr>
                            <m:e>
                              <m:r>
                                <m:rPr>
                                  <m:sty m:val="p"/>
                                </m:rPr>
                                <a:rPr lang="en-US" sz="1800" b="0" i="0" smtClean="0">
                                  <a:solidFill>
                                    <a:schemeClr val="tx1"/>
                                  </a:solidFill>
                                  <a:latin typeface="Cambria Math" panose="02040503050406030204" pitchFamily="18" charset="0"/>
                                </a:rPr>
                                <m:t>max</m:t>
                              </m:r>
                            </m:e>
                            <m:lim>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lim>
                          </m:limLow>
                        </m:fName>
                        <m:e>
                          <m:r>
                            <a:rPr lang="en-US" sz="1800" i="1">
                              <a:solidFill>
                                <a:schemeClr val="tx1"/>
                              </a:solidFill>
                              <a:latin typeface="Cambria Math" panose="02040503050406030204" pitchFamily="18" charset="0"/>
                            </a:rPr>
                            <m:t>𝜋</m:t>
                          </m:r>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e>
                      </m:func>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m:oMathPara>
                </a14:m>
                <a:endParaRPr lang="ru-RU" sz="1600" dirty="0">
                  <a:solidFill>
                    <a:schemeClr val="tx1"/>
                  </a:solidFill>
                  <a:latin typeface="Söhne"/>
                </a:endParaRPr>
              </a:p>
              <a:p>
                <a:pPr marL="133350" indent="0">
                  <a:buNone/>
                </a:pPr>
                <a:endParaRPr lang="ru-RU" sz="1400" dirty="0">
                  <a:solidFill>
                    <a:srgbClr val="000000"/>
                  </a:solidFill>
                  <a:latin typeface="Helvetica Neue" panose="02000503000000020004" pitchFamily="2" charset="0"/>
                </a:endParaRPr>
              </a:p>
              <a:p>
                <a:pPr marL="133350" indent="0">
                  <a:buNone/>
                </a:pPr>
                <a:r>
                  <a:rPr lang="ru-RU" sz="1400" dirty="0">
                    <a:solidFill>
                      <a:srgbClr val="000000"/>
                    </a:solidFill>
                    <a:latin typeface="Helvetica Neue" panose="02000503000000020004" pitchFamily="2" charset="0"/>
                  </a:rPr>
                  <a:t>Проводя рассуждения для функции </a:t>
                </a:r>
                <a14:m>
                  <m:oMath xmlns:m="http://schemas.openxmlformats.org/officeDocument/2006/math">
                    <m:sSub>
                      <m:sSubPr>
                        <m:ctrlPr>
                          <a:rPr lang="ru-RU"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m:t>
                        </m:r>
                      </m:sub>
                    </m:sSub>
                  </m:oMath>
                </a14:m>
                <a:r>
                  <a:rPr lang="ru-RU" sz="1400" dirty="0">
                    <a:solidFill>
                      <a:srgbClr val="000000"/>
                    </a:solidFill>
                    <a:latin typeface="Helvetica Neue" panose="02000503000000020004" pitchFamily="2" charset="0"/>
                  </a:rPr>
                  <a:t> аналогично методу </a:t>
                </a:r>
                <a:r>
                  <a:rPr lang="en-US" sz="1400" dirty="0">
                    <a:solidFill>
                      <a:srgbClr val="000000"/>
                    </a:solidFill>
                    <a:latin typeface="Helvetica Neue" panose="02000503000000020004" pitchFamily="2" charset="0"/>
                  </a:rPr>
                  <a:t>SARSA </a:t>
                </a:r>
                <a:r>
                  <a:rPr lang="ru-RU" sz="1400" dirty="0">
                    <a:solidFill>
                      <a:srgbClr val="000000"/>
                    </a:solidFill>
                    <a:latin typeface="Helvetica Neue" panose="02000503000000020004" pitchFamily="2" charset="0"/>
                  </a:rPr>
                  <a:t>мы получим возможность искать сразу оптимальную траекторию:</a:t>
                </a: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34393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7440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mc:Choice xmlns:a14="http://schemas.microsoft.com/office/drawing/2010/main"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320894"/>
                <a:ext cx="8801144" cy="3381412"/>
              </a:xfrm>
              <a:prstGeom prst="rect">
                <a:avLst/>
              </a:prstGeom>
            </p:spPr>
            <p:txBody>
              <a:bodyPr spcFirstLastPara="1" wrap="square" lIns="91425" tIns="91425" rIns="91425" bIns="91425" anchor="t" anchorCtr="0">
                <a:noAutofit/>
              </a:bodyPr>
              <a:lstStyle/>
              <a:p>
                <a:r>
                  <a:rPr lang="ru-RU" sz="1800" b="0" i="0" u="none" strike="noStrike" dirty="0">
                    <a:solidFill>
                      <a:srgbClr val="000000"/>
                    </a:solidFill>
                    <a:effectLst/>
                    <a:latin typeface="Helvetica Neue" panose="02000503000000020004" pitchFamily="2" charset="0"/>
                  </a:rPr>
                  <a:t>Устанавливаем </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𝑠</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𝑎</a:t>
                </a:r>
                <a:r>
                  <a:rPr lang="ru-RU" sz="1800" b="0" i="0" u="none" strike="noStrike" dirty="0">
                    <a:solidFill>
                      <a:srgbClr val="000000"/>
                    </a:solidFill>
                    <a:effectLst/>
                    <a:latin typeface="STIXMathJax_Main"/>
                  </a:rPr>
                  <a:t>)=0,</a:t>
                </a:r>
                <a:r>
                  <a:rPr lang="ru-RU" sz="1800" b="0" i="0" u="none" strike="noStrike" dirty="0">
                    <a:solidFill>
                      <a:srgbClr val="000000"/>
                    </a:solidFill>
                    <a:effectLst/>
                    <a:latin typeface="STIXMathJax_Normal-italic"/>
                  </a:rPr>
                  <a:t>𝐾</a:t>
                </a:r>
                <a:r>
                  <a:rPr lang="ru-RU" sz="1800" b="0" i="0" u="none" strike="noStrike" dirty="0">
                    <a:solidFill>
                      <a:srgbClr val="000000"/>
                    </a:solidFill>
                    <a:effectLst/>
                    <a:latin typeface="STIXMathJax_Main"/>
                  </a:rPr>
                  <a:t>&gt;0,</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a:t>
                </a:r>
              </a:p>
              <a:p>
                <a:r>
                  <a:rPr lang="ru-RU" sz="1800" b="0" i="0" u="none" strike="noStrike" dirty="0">
                    <a:solidFill>
                      <a:srgbClr val="000000"/>
                    </a:solidFill>
                    <a:effectLst/>
                    <a:latin typeface="Helvetica Neue" panose="02000503000000020004" pitchFamily="2" charset="0"/>
                  </a:rPr>
                  <a:t>Для каждого </a:t>
                </a:r>
                <a:r>
                  <a:rPr lang="ru-RU" sz="1800" b="0" i="0" u="none" strike="noStrike" dirty="0">
                    <a:solidFill>
                      <a:srgbClr val="000000"/>
                    </a:solidFill>
                    <a:effectLst/>
                    <a:latin typeface="STIXMathJax_Normal-italic"/>
                  </a:rPr>
                  <a:t>𝑘</a:t>
                </a:r>
                <a:r>
                  <a:rPr lang="ru-RU" sz="1800" b="0" i="0" u="none" strike="noStrike" dirty="0">
                    <a:solidFill>
                      <a:srgbClr val="000000"/>
                    </a:solidFill>
                    <a:effectLst/>
                    <a:latin typeface="STIXMathJax_Main"/>
                  </a:rPr>
                  <a:t>∈1,</a:t>
                </a:r>
                <a:r>
                  <a:rPr lang="ru-RU" sz="1800" b="0" i="0" u="none" strike="noStrike" dirty="0">
                    <a:solidFill>
                      <a:srgbClr val="000000"/>
                    </a:solidFill>
                    <a:effectLst/>
                    <a:latin typeface="STIXMathJax_Normal-italic"/>
                  </a:rPr>
                  <a:t>𝐾</a:t>
                </a:r>
                <a:r>
                  <a:rPr lang="ru-RU" sz="1800" b="0" i="0" u="none" strike="noStrike" dirty="0">
                    <a:solidFill>
                      <a:srgbClr val="000000"/>
                    </a:solidFill>
                    <a:effectLst/>
                    <a:latin typeface="Helvetica Neue" panose="02000503000000020004" pitchFamily="2" charset="0"/>
                  </a:rPr>
                  <a:t>:</a:t>
                </a:r>
              </a:p>
              <a:p>
                <a:pPr marL="590550" lvl="1" indent="0">
                  <a:buNone/>
                </a:pPr>
                <a:r>
                  <a:rPr lang="ru-RU" sz="1600" b="0" i="0" u="none" strike="noStrike" dirty="0">
                    <a:solidFill>
                      <a:srgbClr val="000000"/>
                    </a:solidFill>
                    <a:effectLst/>
                    <a:latin typeface="Helvetica Neue" panose="02000503000000020004" pitchFamily="2" charset="0"/>
                  </a:rPr>
                  <a:t>двигаясь по текущей траектории из </a:t>
                </a:r>
                <a:r>
                  <a:rPr lang="en-GB" sz="1600" b="0" i="0" u="none" strike="noStrike" dirty="0">
                    <a:solidFill>
                      <a:srgbClr val="000000"/>
                    </a:solidFill>
                    <a:effectLst/>
                    <a:latin typeface="Helvetica Neue" panose="02000503000000020004" pitchFamily="2" charset="0"/>
                  </a:rPr>
                  <a:t>c</a:t>
                </a:r>
                <a:r>
                  <a:rPr lang="ru-RU" sz="1600" b="0" i="0" u="none" strike="noStrike" dirty="0">
                    <a:solidFill>
                      <a:srgbClr val="000000"/>
                    </a:solidFill>
                    <a:effectLst/>
                    <a:latin typeface="Helvetica Neue" panose="02000503000000020004" pitchFamily="2" charset="0"/>
                  </a:rPr>
                  <a:t>о</a:t>
                </a:r>
                <a:r>
                  <a:rPr lang="en-GB" sz="1600" b="0" i="0" u="none" strike="noStrike" dirty="0">
                    <a:solidFill>
                      <a:srgbClr val="000000"/>
                    </a:solidFill>
                    <a:effectLst/>
                    <a:latin typeface="Helvetica Neue" panose="02000503000000020004" pitchFamily="2" charset="0"/>
                  </a:rPr>
                  <a:t>c</a:t>
                </a:r>
                <a:r>
                  <a:rPr lang="ru-RU" sz="1600" b="0" i="0" u="none" strike="noStrike" dirty="0" err="1">
                    <a:solidFill>
                      <a:srgbClr val="000000"/>
                    </a:solidFill>
                    <a:effectLst/>
                    <a:latin typeface="Helvetica Neue" panose="02000503000000020004" pitchFamily="2" charset="0"/>
                  </a:rPr>
                  <a:t>тояния</a:t>
                </a:r>
                <a:r>
                  <a:rPr lang="ru-RU" sz="1600" b="0" i="0" u="none" strike="noStrike" dirty="0">
                    <a:solidFill>
                      <a:srgbClr val="000000"/>
                    </a:solidFill>
                    <a:effectLst/>
                    <a:latin typeface="Helvetica Neue" panose="02000503000000020004" pitchFamily="2" charset="0"/>
                  </a:rPr>
                  <a:t> </a:t>
                </a:r>
                <a:r>
                  <a:rPr lang="ru-RU" sz="1600" b="0" i="0" u="none" strike="noStrike" dirty="0">
                    <a:solidFill>
                      <a:srgbClr val="000000"/>
                    </a:solidFill>
                    <a:effectLst/>
                    <a:latin typeface="STIXMathJax_Normal-italic"/>
                  </a:rPr>
                  <a:t>𝑆</a:t>
                </a:r>
                <a:r>
                  <a:rPr lang="ru-RU" sz="1600" b="0" i="0" u="none" strike="noStrike" baseline="-25000" dirty="0">
                    <a:solidFill>
                      <a:srgbClr val="000000"/>
                    </a:solidFill>
                    <a:effectLst/>
                    <a:latin typeface="STIXMathJax_Normal-italic"/>
                  </a:rPr>
                  <a:t>𝑡</a:t>
                </a:r>
                <a:r>
                  <a:rPr lang="ru-RU" sz="1600" b="0" i="0" u="none" strike="noStrike" dirty="0">
                    <a:solidFill>
                      <a:srgbClr val="000000"/>
                    </a:solidFill>
                    <a:effectLst/>
                    <a:latin typeface="Helvetica Neue" panose="02000503000000020004" pitchFamily="2" charset="0"/>
                  </a:rPr>
                  <a:t> действуя </a:t>
                </a:r>
                <a:r>
                  <a:rPr lang="ru-RU" sz="1600" b="0" i="0" u="none" strike="noStrike" dirty="0">
                    <a:solidFill>
                      <a:srgbClr val="000000"/>
                    </a:solidFill>
                    <a:effectLst/>
                    <a:latin typeface="STIXMathJax_Normal-italic"/>
                  </a:rPr>
                  <a:t>𝐴</a:t>
                </a:r>
                <a:r>
                  <a:rPr lang="ru-RU" sz="1600" b="0" i="0" u="none" strike="noStrike" baseline="-25000" dirty="0">
                    <a:solidFill>
                      <a:srgbClr val="000000"/>
                    </a:solidFill>
                    <a:effectLst/>
                    <a:latin typeface="STIXMathJax_Normal-italic"/>
                  </a:rPr>
                  <a:t>𝑡</a:t>
                </a:r>
                <a:r>
                  <a:rPr lang="ru-RU" sz="1600" b="0" i="0" u="none" strike="noStrike" dirty="0">
                    <a:solidFill>
                      <a:srgbClr val="000000"/>
                    </a:solidFill>
                    <a:effectLst/>
                    <a:latin typeface="Helvetica Neue" panose="02000503000000020004" pitchFamily="2" charset="0"/>
                  </a:rPr>
                  <a:t> в силу политики </a:t>
                </a:r>
                <a:r>
                  <a:rPr lang="ru-RU" sz="1600" b="0" i="0" u="none" strike="noStrike" dirty="0">
                    <a:solidFill>
                      <a:srgbClr val="000000"/>
                    </a:solidFill>
                    <a:effectLst/>
                    <a:latin typeface="STIXMathJax_Normal-italic"/>
                  </a:rPr>
                  <a:t>𝜋</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Variants"/>
                  </a:rPr>
                  <a:t>|</a:t>
                </a:r>
                <a:r>
                  <a:rPr lang="ru-RU" sz="1600" b="0" i="0" u="none" strike="noStrike" dirty="0">
                    <a:solidFill>
                      <a:srgbClr val="000000"/>
                    </a:solidFill>
                    <a:effectLst/>
                    <a:latin typeface="STIXMathJax_Normal-italic"/>
                  </a:rPr>
                  <a:t>𝑆</a:t>
                </a:r>
                <a:r>
                  <a:rPr lang="ru-RU" sz="1600" b="0" i="0" u="none" strike="noStrike" baseline="-25000" dirty="0">
                    <a:solidFill>
                      <a:srgbClr val="000000"/>
                    </a:solidFill>
                    <a:effectLst/>
                    <a:latin typeface="STIXMathJax_Normal-italic"/>
                  </a:rPr>
                  <a:t>𝑡</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Helvetica Neue" panose="02000503000000020004" pitchFamily="2" charset="0"/>
                  </a:rPr>
                  <a:t>, и обновляя политику </a:t>
                </a:r>
                <a:r>
                  <a:rPr lang="ru-RU" sz="1600" b="0" i="0" u="none" strike="noStrike" dirty="0">
                    <a:solidFill>
                      <a:srgbClr val="000000"/>
                    </a:solidFill>
                    <a:effectLst/>
                    <a:latin typeface="STIXMathJax_Normal-italic"/>
                  </a:rPr>
                  <a:t>𝜋</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𝜀</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𝑔𝑟𝑒𝑒𝑑𝑦</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𝑄</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Helvetica Neue" panose="02000503000000020004" pitchFamily="2" charset="0"/>
                  </a:rPr>
                  <a:t> получаем </a:t>
                </a:r>
                <a:r>
                  <a:rPr lang="ru-RU" sz="1600" b="0" i="0" u="none" strike="noStrike" dirty="0">
                    <a:solidFill>
                      <a:srgbClr val="000000"/>
                    </a:solidFill>
                    <a:effectLst/>
                    <a:latin typeface="STIXMathJax_Normal-italic"/>
                  </a:rPr>
                  <a:t>𝑅</a:t>
                </a:r>
                <a:r>
                  <a:rPr lang="ru-RU" sz="1600" b="0" i="0" u="none" strike="noStrike" baseline="-25000" dirty="0">
                    <a:solidFill>
                      <a:srgbClr val="000000"/>
                    </a:solidFill>
                    <a:effectLst/>
                    <a:latin typeface="STIXMathJax_Normal-italic"/>
                  </a:rPr>
                  <a:t>𝑡</a:t>
                </a:r>
                <a:r>
                  <a:rPr lang="ru-RU" sz="1600" b="0" i="0" u="none" strike="noStrike" dirty="0">
                    <a:solidFill>
                      <a:srgbClr val="000000"/>
                    </a:solidFill>
                    <a:effectLst/>
                    <a:latin typeface="Helvetica Neue" panose="02000503000000020004" pitchFamily="2" charset="0"/>
                  </a:rPr>
                  <a:t> и переходим в состояние </a:t>
                </a:r>
                <a:r>
                  <a:rPr lang="ru-RU" sz="1600" b="0" i="0" u="none" strike="noStrike" dirty="0">
                    <a:solidFill>
                      <a:srgbClr val="000000"/>
                    </a:solidFill>
                    <a:effectLst/>
                    <a:latin typeface="STIXMathJax_Normal-italic"/>
                  </a:rPr>
                  <a:t>𝑆</a:t>
                </a:r>
                <a:r>
                  <a:rPr lang="ru-RU" sz="1600" b="0" i="0" u="none" strike="noStrike" baseline="-25000" dirty="0">
                    <a:solidFill>
                      <a:srgbClr val="000000"/>
                    </a:solidFill>
                    <a:effectLst/>
                    <a:latin typeface="STIXMathJax_Normal-italic"/>
                  </a:rPr>
                  <a:t>𝑡</a:t>
                </a:r>
                <a:r>
                  <a:rPr lang="ru-RU" sz="1600" b="0" i="0" u="none" strike="noStrike" baseline="-25000" dirty="0">
                    <a:solidFill>
                      <a:srgbClr val="000000"/>
                    </a:solidFill>
                    <a:effectLst/>
                    <a:latin typeface="STIXMathJax_Main"/>
                  </a:rPr>
                  <a:t>+1</a:t>
                </a:r>
                <a:r>
                  <a:rPr lang="ru-RU" sz="1600" b="0" i="0" u="none" strike="noStrike" dirty="0">
                    <a:solidFill>
                      <a:srgbClr val="000000"/>
                    </a:solidFill>
                    <a:effectLst/>
                    <a:latin typeface="Helvetica Neue" panose="02000503000000020004" pitchFamily="2" charset="0"/>
                  </a:rPr>
                  <a:t> </a:t>
                </a:r>
                <a:r>
                  <a:rPr lang="en-GB" sz="1600" b="0" i="0" u="none" strike="noStrike" dirty="0">
                    <a:solidFill>
                      <a:srgbClr val="000000"/>
                    </a:solidFill>
                    <a:effectLst/>
                    <a:latin typeface="Helvetica Neue" panose="02000503000000020004" pitchFamily="2" charset="0"/>
                  </a:rPr>
                  <a:t>c </a:t>
                </a:r>
                <a:r>
                  <a:rPr lang="ru-RU" sz="1600" b="0" i="0" u="none" strike="noStrike" dirty="0">
                    <a:solidFill>
                      <a:srgbClr val="000000"/>
                    </a:solidFill>
                    <a:effectLst/>
                    <a:latin typeface="Helvetica Neue" panose="02000503000000020004" pitchFamily="2" charset="0"/>
                  </a:rPr>
                  <a:t>действием </a:t>
                </a:r>
                <a:r>
                  <a:rPr lang="ru-RU" sz="1600" b="0" i="0" u="none" strike="noStrike" dirty="0">
                    <a:solidFill>
                      <a:srgbClr val="000000"/>
                    </a:solidFill>
                    <a:effectLst/>
                    <a:latin typeface="STIXMathJax_Normal-italic"/>
                  </a:rPr>
                  <a:t>𝐴</a:t>
                </a:r>
                <a:r>
                  <a:rPr lang="ru-RU" sz="1600" b="0" i="0" u="none" strike="noStrike" baseline="-25000" dirty="0">
                    <a:solidFill>
                      <a:srgbClr val="000000"/>
                    </a:solidFill>
                    <a:effectLst/>
                    <a:latin typeface="STIXMathJax_Normal-italic"/>
                  </a:rPr>
                  <a:t>𝑡</a:t>
                </a:r>
                <a:r>
                  <a:rPr lang="ru-RU" sz="1600" b="0" i="0" u="none" strike="noStrike" baseline="-25000" dirty="0">
                    <a:solidFill>
                      <a:srgbClr val="000000"/>
                    </a:solidFill>
                    <a:effectLst/>
                    <a:latin typeface="STIXMathJax_Main"/>
                  </a:rPr>
                  <a:t>+1</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Normal-italic"/>
                  </a:rPr>
                  <a:t>𝜋</a:t>
                </a:r>
                <a:r>
                  <a:rPr lang="ru-RU" sz="1600" b="0" i="0" u="none" strike="noStrike" dirty="0">
                    <a:solidFill>
                      <a:srgbClr val="000000"/>
                    </a:solidFill>
                    <a:effectLst/>
                    <a:latin typeface="STIXMathJax_Main"/>
                  </a:rPr>
                  <a:t>(⋅</a:t>
                </a:r>
                <a:r>
                  <a:rPr lang="ru-RU" sz="1600" b="0" i="0" u="none" strike="noStrike" dirty="0">
                    <a:solidFill>
                      <a:srgbClr val="000000"/>
                    </a:solidFill>
                    <a:effectLst/>
                    <a:latin typeface="STIXMathJax_Variants"/>
                  </a:rPr>
                  <a:t>|</a:t>
                </a:r>
                <a:r>
                  <a:rPr lang="ru-RU" sz="1600" b="0" i="0" u="none" strike="noStrike" dirty="0">
                    <a:solidFill>
                      <a:srgbClr val="000000"/>
                    </a:solidFill>
                    <a:effectLst/>
                    <a:latin typeface="STIXMathJax_Normal-italic"/>
                  </a:rPr>
                  <a:t>𝑆</a:t>
                </a:r>
                <a:r>
                  <a:rPr lang="ru-RU" sz="1600" b="0" i="0" u="none" strike="noStrike" baseline="-25000" dirty="0">
                    <a:solidFill>
                      <a:srgbClr val="000000"/>
                    </a:solidFill>
                    <a:effectLst/>
                    <a:latin typeface="STIXMathJax_Normal-italic"/>
                  </a:rPr>
                  <a:t>𝑡</a:t>
                </a:r>
                <a:r>
                  <a:rPr lang="ru-RU" sz="1600" b="0" i="0" u="none" strike="noStrike" baseline="-25000" dirty="0">
                    <a:solidFill>
                      <a:srgbClr val="000000"/>
                    </a:solidFill>
                    <a:effectLst/>
                    <a:latin typeface="STIXMathJax_Main"/>
                  </a:rPr>
                  <a:t>+1</a:t>
                </a:r>
                <a:r>
                  <a:rPr lang="ru-RU" sz="1600" b="0" i="0" u="none" strike="noStrike" dirty="0">
                    <a:solidFill>
                      <a:srgbClr val="000000"/>
                    </a:solidFill>
                    <a:effectLst/>
                    <a:latin typeface="STIXMathJax_Main"/>
                  </a:rPr>
                  <a:t>)</a:t>
                </a:r>
                <a:endParaRPr lang="ru-RU" sz="1600" b="0" i="0" u="none" strike="noStrike" dirty="0">
                  <a:solidFill>
                    <a:srgbClr val="000000"/>
                  </a:solidFill>
                  <a:effectLst/>
                  <a:latin typeface="Helvetica Neue" panose="02000503000000020004" pitchFamily="2" charset="0"/>
                </a:endParaRPr>
              </a:p>
              <a:p>
                <a:r>
                  <a:rPr lang="ru-RU" sz="1800" b="0" i="0" u="none" strike="noStrike" dirty="0">
                    <a:solidFill>
                      <a:srgbClr val="000000"/>
                    </a:solidFill>
                    <a:effectLst/>
                    <a:latin typeface="Helvetica Neue" panose="02000503000000020004" pitchFamily="2" charset="0"/>
                  </a:rPr>
                  <a:t>Обновляем </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Helvetica Neue" panose="02000503000000020004" pitchFamily="2" charset="0"/>
                  </a:rPr>
                  <a:t>: </a:t>
                </a:r>
                <a:endParaRPr lang="en-US" sz="1800" b="0" i="0" u="none" strike="noStrike" dirty="0">
                  <a:solidFill>
                    <a:srgbClr val="000000"/>
                  </a:solidFill>
                  <a:effectLst/>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sub>
                          </m:sSub>
                        </m:e>
                      </m:d>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sub>
                          </m:sSub>
                        </m:e>
                      </m:d>
                      <m:r>
                        <a:rPr lang="en-US" sz="1800">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𝛼</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𝑅</m:t>
                              </m:r>
                            </m:e>
                            <m:sub>
                              <m:r>
                                <a:rPr lang="en-US" sz="1800" i="1">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𝛾</m:t>
                          </m:r>
                          <m:func>
                            <m:funcPr>
                              <m:ctrlPr>
                                <a:rPr lang="en-US" sz="1800" i="1">
                                  <a:solidFill>
                                    <a:srgbClr val="000000"/>
                                  </a:solidFill>
                                  <a:latin typeface="Cambria Math" panose="02040503050406030204" pitchFamily="18" charset="0"/>
                                </a:rPr>
                              </m:ctrlPr>
                            </m:funcPr>
                            <m:fName>
                              <m:limLow>
                                <m:limLowPr>
                                  <m:ctrlPr>
                                    <a:rPr lang="en-US" sz="1800" i="1">
                                      <a:solidFill>
                                        <a:srgbClr val="000000"/>
                                      </a:solidFill>
                                      <a:latin typeface="Cambria Math" panose="02040503050406030204" pitchFamily="18" charset="0"/>
                                    </a:rPr>
                                  </m:ctrlPr>
                                </m:limLowPr>
                                <m:e>
                                  <m:r>
                                    <m:rPr>
                                      <m:sty m:val="p"/>
                                    </m:rPr>
                                    <a:rPr lang="en-US" sz="1800">
                                      <a:solidFill>
                                        <a:srgbClr val="000000"/>
                                      </a:solidFill>
                                      <a:latin typeface="Cambria Math" panose="02040503050406030204" pitchFamily="18" charset="0"/>
                                    </a:rPr>
                                    <m:t>max</m:t>
                                  </m:r>
                                </m:e>
                                <m:lim>
                                  <m:sSup>
                                    <m:sSupPr>
                                      <m:ctrlPr>
                                        <a:rPr lang="en-US" sz="1800" i="1">
                                          <a:solidFill>
                                            <a:srgbClr val="000000"/>
                                          </a:solidFill>
                                          <a:latin typeface="Cambria Math" panose="02040503050406030204" pitchFamily="18" charset="0"/>
                                        </a:rPr>
                                      </m:ctrlPr>
                                    </m:sSupPr>
                                    <m:e>
                                      <m:r>
                                        <a:rPr lang="en-US" sz="1800" i="1">
                                          <a:solidFill>
                                            <a:srgbClr val="000000"/>
                                          </a:solidFill>
                                          <a:latin typeface="Cambria Math" panose="02040503050406030204" pitchFamily="18" charset="0"/>
                                        </a:rPr>
                                        <m:t>𝑎</m:t>
                                      </m:r>
                                    </m:e>
                                    <m:sup>
                                      <m:r>
                                        <a:rPr lang="en-US" sz="1800" i="1">
                                          <a:solidFill>
                                            <a:srgbClr val="000000"/>
                                          </a:solidFill>
                                          <a:latin typeface="Cambria Math" panose="02040503050406030204" pitchFamily="18" charset="0"/>
                                        </a:rPr>
                                        <m:t>′</m:t>
                                      </m:r>
                                    </m:sup>
                                  </m:sSup>
                                </m:lim>
                              </m:limLow>
                            </m:fName>
                            <m:e>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r>
                                        <a:rPr lang="en-US" sz="1800" i="1">
                                          <a:solidFill>
                                            <a:srgbClr val="000000"/>
                                          </a:solidFill>
                                          <a:latin typeface="Cambria Math" panose="02040503050406030204" pitchFamily="18" charset="0"/>
                                        </a:rPr>
                                        <m:t>+1</m:t>
                                      </m:r>
                                    </m:sub>
                                  </m:sSub>
                                  <m:r>
                                    <a:rPr lang="en-US" sz="1800" i="1">
                                      <a:solidFill>
                                        <a:srgbClr val="000000"/>
                                      </a:solidFill>
                                      <a:latin typeface="Cambria Math" panose="02040503050406030204" pitchFamily="18" charset="0"/>
                                    </a:rPr>
                                    <m:t>,</m:t>
                                  </m:r>
                                  <m:sSup>
                                    <m:sSupPr>
                                      <m:ctrlPr>
                                        <a:rPr lang="en-US" sz="1800" i="1">
                                          <a:solidFill>
                                            <a:srgbClr val="000000"/>
                                          </a:solidFill>
                                          <a:latin typeface="Cambria Math" panose="02040503050406030204" pitchFamily="18" charset="0"/>
                                        </a:rPr>
                                      </m:ctrlPr>
                                    </m:sSupPr>
                                    <m:e>
                                      <m:r>
                                        <a:rPr lang="en-US" sz="1800" i="1">
                                          <a:solidFill>
                                            <a:srgbClr val="000000"/>
                                          </a:solidFill>
                                          <a:latin typeface="Cambria Math" panose="02040503050406030204" pitchFamily="18" charset="0"/>
                                        </a:rPr>
                                        <m:t>𝑎</m:t>
                                      </m:r>
                                    </m:e>
                                    <m:sup>
                                      <m:r>
                                        <a:rPr lang="en-US" sz="1800" i="1">
                                          <a:solidFill>
                                            <a:srgbClr val="000000"/>
                                          </a:solidFill>
                                          <a:latin typeface="Cambria Math" panose="02040503050406030204" pitchFamily="18" charset="0"/>
                                        </a:rPr>
                                        <m:t>′</m:t>
                                      </m:r>
                                    </m:sup>
                                  </m:sSup>
                                  <m:r>
                                    <a:rPr lang="en-US" sz="1800" i="1">
                                      <a:solidFill>
                                        <a:srgbClr val="000000"/>
                                      </a:solidFill>
                                      <a:latin typeface="Cambria Math" panose="02040503050406030204" pitchFamily="18" charset="0"/>
                                    </a:rPr>
                                    <m:t> </m:t>
                                  </m:r>
                                </m:e>
                              </m:d>
                            </m:e>
                          </m:func>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sub>
                              </m:sSub>
                            </m:e>
                          </m:d>
                        </m:e>
                      </m:d>
                    </m:oMath>
                  </m:oMathPara>
                </a14:m>
                <a:endParaRPr lang="ru-RU" sz="1800" b="0" i="0" u="none" strike="noStrike" dirty="0">
                  <a:solidFill>
                    <a:srgbClr val="000000"/>
                  </a:solidFill>
                  <a:effectLst/>
                  <a:latin typeface="Helvetica Neue" panose="02000503000000020004" pitchFamily="2" charset="0"/>
                </a:endParaRPr>
              </a:p>
              <a:p>
                <a:r>
                  <a:rPr lang="ru-RU" sz="1800" b="0" i="0" u="none" strike="noStrike" dirty="0">
                    <a:solidFill>
                      <a:srgbClr val="000000"/>
                    </a:solidFill>
                    <a:effectLst/>
                    <a:latin typeface="Helvetica Neue" panose="02000503000000020004" pitchFamily="2" charset="0"/>
                  </a:rPr>
                  <a:t>Обновляем </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=1/</a:t>
                </a:r>
                <a:r>
                  <a:rPr lang="ru-RU" sz="1800" b="0" i="0" u="none" strike="noStrike" dirty="0">
                    <a:solidFill>
                      <a:srgbClr val="000000"/>
                    </a:solidFill>
                    <a:effectLst/>
                    <a:latin typeface="STIXMathJax_Normal-italic"/>
                  </a:rPr>
                  <a:t>𝑘</a:t>
                </a:r>
                <a:endParaRPr lang="ru-RU" sz="1800" b="0" i="0" u="none" strike="noStrike" dirty="0">
                  <a:solidFill>
                    <a:srgbClr val="000000"/>
                  </a:solidFill>
                  <a:effectLst/>
                  <a:latin typeface="Helvetica Neue" panose="02000503000000020004" pitchFamily="2" charset="0"/>
                </a:endParaRPr>
              </a:p>
            </p:txBody>
          </p:sp>
        </mc:Choice>
        <mc:Fallback>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320894"/>
                <a:ext cx="8801144" cy="33814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531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49" y="1248783"/>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1. Знакомство</a:t>
            </a:r>
            <a:endParaRPr sz="1200">
              <a:solidFill>
                <a:schemeClr val="dk1"/>
              </a:solidFill>
              <a:latin typeface="Roboto"/>
              <a:ea typeface="Roboto"/>
              <a:cs typeface="Roboto"/>
              <a:sym typeface="Roboto"/>
            </a:endParaRPr>
          </a:p>
        </p:txBody>
      </p:sp>
      <p:sp>
        <p:nvSpPr>
          <p:cNvPr id="285" name="Google Shape;285;p65"/>
          <p:cNvSpPr/>
          <p:nvPr/>
        </p:nvSpPr>
        <p:spPr>
          <a:xfrm>
            <a:off x="680149" y="1728969"/>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2. Об ОТУС</a:t>
            </a:r>
            <a:endParaRPr sz="1200">
              <a:solidFill>
                <a:schemeClr val="dk1"/>
              </a:solidFill>
              <a:latin typeface="Roboto"/>
              <a:ea typeface="Roboto"/>
              <a:cs typeface="Roboto"/>
              <a:sym typeface="Roboto"/>
            </a:endParaRPr>
          </a:p>
        </p:txBody>
      </p:sp>
      <p:sp>
        <p:nvSpPr>
          <p:cNvPr id="286" name="Google Shape;286;p65"/>
          <p:cNvSpPr/>
          <p:nvPr/>
        </p:nvSpPr>
        <p:spPr>
          <a:xfrm>
            <a:off x="680150" y="364971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6. </a:t>
            </a:r>
            <a:r>
              <a:rPr lang="en-US" dirty="0">
                <a:solidFill>
                  <a:schemeClr val="dk1"/>
                </a:solidFill>
                <a:latin typeface="Roboto"/>
                <a:ea typeface="Roboto"/>
                <a:cs typeface="Roboto"/>
                <a:sym typeface="Roboto"/>
              </a:rPr>
              <a:t>Q-learning</a:t>
            </a:r>
            <a:endParaRPr sz="1200" dirty="0">
              <a:solidFill>
                <a:schemeClr val="dk1"/>
              </a:solidFill>
              <a:latin typeface="Roboto"/>
              <a:ea typeface="Roboto"/>
              <a:cs typeface="Roboto"/>
              <a:sym typeface="Roboto"/>
            </a:endParaRPr>
          </a:p>
        </p:txBody>
      </p:sp>
      <p:sp>
        <p:nvSpPr>
          <p:cNvPr id="287" name="Google Shape;287;p65"/>
          <p:cNvSpPr/>
          <p:nvPr/>
        </p:nvSpPr>
        <p:spPr>
          <a:xfrm>
            <a:off x="680149" y="2209155"/>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3. </a:t>
            </a:r>
            <a:r>
              <a:rPr lang="ru-RU">
                <a:solidFill>
                  <a:schemeClr val="dk1"/>
                </a:solidFill>
                <a:latin typeface="Roboto"/>
                <a:ea typeface="Roboto"/>
                <a:cs typeface="Roboto"/>
                <a:sym typeface="Roboto"/>
              </a:rPr>
              <a:t>Обучение с подкреплением</a:t>
            </a:r>
            <a:endParaRPr dirty="0">
              <a:solidFill>
                <a:schemeClr val="dk1"/>
              </a:solidFill>
              <a:latin typeface="Roboto"/>
              <a:ea typeface="Roboto"/>
              <a:cs typeface="Roboto"/>
              <a:sym typeface="Roboto"/>
            </a:endParaRPr>
          </a:p>
        </p:txBody>
      </p:sp>
      <p:sp>
        <p:nvSpPr>
          <p:cNvPr id="288" name="Google Shape;288;p65"/>
          <p:cNvSpPr/>
          <p:nvPr/>
        </p:nvSpPr>
        <p:spPr>
          <a:xfrm>
            <a:off x="680149" y="2689341"/>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4. </a:t>
            </a:r>
            <a:r>
              <a:rPr lang="en-US" dirty="0">
                <a:solidFill>
                  <a:schemeClr val="dk1"/>
                </a:solidFill>
                <a:latin typeface="Roboto"/>
                <a:ea typeface="Roboto"/>
                <a:cs typeface="Roboto"/>
                <a:sym typeface="Roboto"/>
              </a:rPr>
              <a:t>V </a:t>
            </a:r>
            <a:r>
              <a:rPr lang="ru-RU" dirty="0">
                <a:solidFill>
                  <a:schemeClr val="dk1"/>
                </a:solidFill>
                <a:latin typeface="Roboto"/>
                <a:ea typeface="Roboto"/>
                <a:cs typeface="Roboto"/>
                <a:sym typeface="Roboto"/>
              </a:rPr>
              <a:t>и </a:t>
            </a:r>
            <a:r>
              <a:rPr lang="en-US" dirty="0">
                <a:solidFill>
                  <a:schemeClr val="dk1"/>
                </a:solidFill>
                <a:latin typeface="Roboto"/>
                <a:ea typeface="Roboto"/>
                <a:cs typeface="Roboto"/>
                <a:sym typeface="Roboto"/>
              </a:rPr>
              <a:t>Q </a:t>
            </a:r>
            <a:r>
              <a:rPr lang="ru-RU" dirty="0">
                <a:solidFill>
                  <a:schemeClr val="dk1"/>
                </a:solidFill>
                <a:latin typeface="Roboto"/>
                <a:ea typeface="Roboto"/>
                <a:cs typeface="Roboto"/>
                <a:sym typeface="Roboto"/>
              </a:rPr>
              <a:t>функции, Уравнение Беллмана </a:t>
            </a:r>
            <a:endParaRPr sz="1200" dirty="0">
              <a:solidFill>
                <a:schemeClr val="dk1"/>
              </a:solidFill>
              <a:latin typeface="Roboto"/>
              <a:ea typeface="Roboto"/>
              <a:cs typeface="Roboto"/>
              <a:sym typeface="Roboto"/>
            </a:endParaRPr>
          </a:p>
        </p:txBody>
      </p:sp>
      <p:sp>
        <p:nvSpPr>
          <p:cNvPr id="289" name="Google Shape;289;p65"/>
          <p:cNvSpPr/>
          <p:nvPr/>
        </p:nvSpPr>
        <p:spPr>
          <a:xfrm>
            <a:off x="680150" y="412989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dirty="0">
                <a:solidFill>
                  <a:schemeClr val="dk1"/>
                </a:solidFill>
                <a:latin typeface="Roboto"/>
                <a:ea typeface="Roboto"/>
                <a:cs typeface="Roboto"/>
                <a:sym typeface="Roboto"/>
              </a:rPr>
              <a:t>7. О курсе, программа обучения</a:t>
            </a:r>
            <a:endParaRPr sz="1200" dirty="0">
              <a:solidFill>
                <a:schemeClr val="dk1"/>
              </a:solidFill>
              <a:latin typeface="Roboto"/>
              <a:ea typeface="Roboto"/>
              <a:cs typeface="Roboto"/>
              <a:sym typeface="Roboto"/>
            </a:endParaRPr>
          </a:p>
        </p:txBody>
      </p:sp>
      <p:sp>
        <p:nvSpPr>
          <p:cNvPr id="290" name="Google Shape;290;p65"/>
          <p:cNvSpPr/>
          <p:nvPr/>
        </p:nvSpPr>
        <p:spPr>
          <a:xfrm>
            <a:off x="680150" y="3169527"/>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5. </a:t>
            </a:r>
            <a:r>
              <a:rPr lang="en-US" dirty="0">
                <a:solidFill>
                  <a:schemeClr val="dk1"/>
                </a:solidFill>
                <a:latin typeface="Roboto"/>
                <a:ea typeface="Roboto"/>
                <a:cs typeface="Roboto"/>
                <a:sym typeface="Roboto"/>
              </a:rPr>
              <a:t>SARSA</a:t>
            </a:r>
            <a:endParaRPr sz="1200" dirty="0">
              <a:solidFill>
                <a:schemeClr val="dk1"/>
              </a:solidFill>
              <a:latin typeface="Roboto"/>
              <a:ea typeface="Roboto"/>
              <a:cs typeface="Roboto"/>
              <a:sym typeface="Roboto"/>
            </a:endParaRPr>
          </a:p>
        </p:txBody>
      </p:sp>
      <p:sp>
        <p:nvSpPr>
          <p:cNvPr id="291" name="Google Shape;291;p65"/>
          <p:cNvSpPr/>
          <p:nvPr/>
        </p:nvSpPr>
        <p:spPr>
          <a:xfrm>
            <a:off x="680150" y="461008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8. Рефлексия</a:t>
            </a:r>
            <a:endParaRPr sz="1200">
              <a:solidFill>
                <a:schemeClr val="dk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3C0C885-4550-E844-A49D-8F35CA1D1217}"/>
              </a:ext>
            </a:extLst>
          </p:cNvPr>
          <p:cNvGrpSpPr/>
          <p:nvPr/>
        </p:nvGrpSpPr>
        <p:grpSpPr>
          <a:xfrm>
            <a:off x="5362873" y="598538"/>
            <a:ext cx="3139518" cy="4011545"/>
            <a:chOff x="5362873" y="598538"/>
            <a:chExt cx="3139518" cy="4011545"/>
          </a:xfrm>
        </p:grpSpPr>
        <p:pic>
          <p:nvPicPr>
            <p:cNvPr id="12" name="Picture 11">
              <a:extLst>
                <a:ext uri="{FF2B5EF4-FFF2-40B4-BE49-F238E27FC236}">
                  <a16:creationId xmlns:a16="http://schemas.microsoft.com/office/drawing/2014/main" id="{B2D36A29-D1B6-E445-9F77-7D2D2DF6255F}"/>
                </a:ext>
              </a:extLst>
            </p:cNvPr>
            <p:cNvPicPr>
              <a:picLocks noChangeAspect="1"/>
            </p:cNvPicPr>
            <p:nvPr/>
          </p:nvPicPr>
          <p:blipFill rotWithShape="1">
            <a:blip r:embed="rId3"/>
            <a:srcRect r="51890"/>
            <a:stretch/>
          </p:blipFill>
          <p:spPr>
            <a:xfrm>
              <a:off x="5362873" y="598538"/>
              <a:ext cx="3054665" cy="2156936"/>
            </a:xfrm>
            <a:prstGeom prst="rect">
              <a:avLst/>
            </a:prstGeom>
          </p:spPr>
        </p:pic>
        <p:sp>
          <p:nvSpPr>
            <p:cNvPr id="13" name="Rectangle 12">
              <a:extLst>
                <a:ext uri="{FF2B5EF4-FFF2-40B4-BE49-F238E27FC236}">
                  <a16:creationId xmlns:a16="http://schemas.microsoft.com/office/drawing/2014/main" id="{89DA84D5-B7FC-C247-866A-FB86EFFB7892}"/>
                </a:ext>
              </a:extLst>
            </p:cNvPr>
            <p:cNvSpPr/>
            <p:nvPr/>
          </p:nvSpPr>
          <p:spPr>
            <a:xfrm>
              <a:off x="5389792" y="598538"/>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32CEF6-0973-C145-BF51-09CEDF76607C}"/>
                </a:ext>
              </a:extLst>
            </p:cNvPr>
            <p:cNvPicPr>
              <a:picLocks noChangeAspect="1"/>
            </p:cNvPicPr>
            <p:nvPr/>
          </p:nvPicPr>
          <p:blipFill rotWithShape="1">
            <a:blip r:embed="rId3"/>
            <a:srcRect l="48078"/>
            <a:stretch/>
          </p:blipFill>
          <p:spPr>
            <a:xfrm>
              <a:off x="5917445" y="2846057"/>
              <a:ext cx="2500093" cy="1764026"/>
            </a:xfrm>
            <a:prstGeom prst="rect">
              <a:avLst/>
            </a:prstGeom>
          </p:spPr>
        </p:pic>
        <p:sp>
          <p:nvSpPr>
            <p:cNvPr id="15" name="Rectangle 14">
              <a:extLst>
                <a:ext uri="{FF2B5EF4-FFF2-40B4-BE49-F238E27FC236}">
                  <a16:creationId xmlns:a16="http://schemas.microsoft.com/office/drawing/2014/main" id="{6FF987C2-EC39-8842-9C63-F03039B7DECF}"/>
                </a:ext>
              </a:extLst>
            </p:cNvPr>
            <p:cNvSpPr/>
            <p:nvPr/>
          </p:nvSpPr>
          <p:spPr>
            <a:xfrm>
              <a:off x="8126645" y="2828340"/>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Curved Connector 2">
            <a:extLst>
              <a:ext uri="{FF2B5EF4-FFF2-40B4-BE49-F238E27FC236}">
                <a16:creationId xmlns:a16="http://schemas.microsoft.com/office/drawing/2014/main" id="{63E8C6C5-FD30-754C-A10F-39DF18BB5703}"/>
              </a:ext>
            </a:extLst>
          </p:cNvPr>
          <p:cNvCxnSpPr>
            <a:stCxn id="284" idx="1"/>
            <a:endCxn id="285" idx="1"/>
          </p:cNvCxnSpPr>
          <p:nvPr/>
        </p:nvCxnSpPr>
        <p:spPr>
          <a:xfrm rot="10800000" flipV="1">
            <a:off x="680149" y="143688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25298795-3966-3942-9BCD-12823A964D5A}"/>
              </a:ext>
            </a:extLst>
          </p:cNvPr>
          <p:cNvCxnSpPr>
            <a:cxnSpLocks/>
            <a:stCxn id="285" idx="1"/>
            <a:endCxn id="287" idx="1"/>
          </p:cNvCxnSpPr>
          <p:nvPr/>
        </p:nvCxnSpPr>
        <p:spPr>
          <a:xfrm rot="10800000" flipV="1">
            <a:off x="680149" y="1917069"/>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1459359-84F9-DB45-AF6F-C5C9AA3DF209}"/>
              </a:ext>
            </a:extLst>
          </p:cNvPr>
          <p:cNvCxnSpPr>
            <a:cxnSpLocks/>
            <a:stCxn id="287" idx="1"/>
            <a:endCxn id="288" idx="1"/>
          </p:cNvCxnSpPr>
          <p:nvPr/>
        </p:nvCxnSpPr>
        <p:spPr>
          <a:xfrm rot="10800000" flipV="1">
            <a:off x="680149" y="2397255"/>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E88BF5C-5FA1-4845-811C-2065508066EB}"/>
              </a:ext>
            </a:extLst>
          </p:cNvPr>
          <p:cNvCxnSpPr>
            <a:cxnSpLocks/>
            <a:stCxn id="288" idx="1"/>
            <a:endCxn id="290" idx="1"/>
          </p:cNvCxnSpPr>
          <p:nvPr/>
        </p:nvCxnSpPr>
        <p:spPr>
          <a:xfrm rot="10800000" flipH="1" flipV="1">
            <a:off x="680148" y="2877441"/>
            <a:ext cx="1" cy="480186"/>
          </a:xfrm>
          <a:prstGeom prst="curvedConnector3">
            <a:avLst>
              <a:gd name="adj1" fmla="val -228600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C742127-85D2-CF4A-8167-73BB234D2889}"/>
              </a:ext>
            </a:extLst>
          </p:cNvPr>
          <p:cNvCxnSpPr>
            <a:cxnSpLocks/>
            <a:stCxn id="290" idx="1"/>
            <a:endCxn id="286" idx="1"/>
          </p:cNvCxnSpPr>
          <p:nvPr/>
        </p:nvCxnSpPr>
        <p:spPr>
          <a:xfrm rot="10800000" flipV="1">
            <a:off x="680150" y="3357627"/>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2EBBBF6-FE79-2B4E-9556-896FE9477966}"/>
              </a:ext>
            </a:extLst>
          </p:cNvPr>
          <p:cNvCxnSpPr>
            <a:cxnSpLocks/>
            <a:stCxn id="286" idx="1"/>
            <a:endCxn id="289" idx="1"/>
          </p:cNvCxnSpPr>
          <p:nvPr/>
        </p:nvCxnSpPr>
        <p:spPr>
          <a:xfrm rot="10800000" flipV="1">
            <a:off x="680150" y="383781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7245AB6D-8F8E-3D41-8E41-9BC59840F9F5}"/>
              </a:ext>
            </a:extLst>
          </p:cNvPr>
          <p:cNvCxnSpPr>
            <a:cxnSpLocks/>
            <a:stCxn id="289" idx="1"/>
            <a:endCxn id="291" idx="1"/>
          </p:cNvCxnSpPr>
          <p:nvPr/>
        </p:nvCxnSpPr>
        <p:spPr>
          <a:xfrm rot="10800000" flipV="1">
            <a:off x="680150" y="4317999"/>
            <a:ext cx="12700" cy="480184"/>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2662902255"/>
              </p:ext>
            </p:extLst>
          </p:nvPr>
        </p:nvGraphicFramePr>
        <p:xfrm>
          <a:off x="952500" y="1544194"/>
          <a:ext cx="7239000" cy="698608"/>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алгоритм </a:t>
                      </a:r>
                      <a:r>
                        <a:rPr lang="en-US" sz="1300" dirty="0">
                          <a:latin typeface="Roboto"/>
                          <a:ea typeface="Roboto"/>
                          <a:cs typeface="Roboto"/>
                          <a:sym typeface="Roboto"/>
                        </a:rPr>
                        <a:t>SARSA</a:t>
                      </a: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Развить его до </a:t>
                      </a:r>
                      <a:r>
                        <a:rPr lang="en-US" sz="1300" dirty="0">
                          <a:latin typeface="Roboto"/>
                          <a:ea typeface="Roboto"/>
                          <a:cs typeface="Roboto"/>
                          <a:sym typeface="Roboto"/>
                        </a:rPr>
                        <a:t>Q-learning</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66" name="Google Shape;466;p86"/>
          <p:cNvGraphicFramePr/>
          <p:nvPr>
            <p:extLst>
              <p:ext uri="{D42A27DB-BD31-4B8C-83A1-F6EECF244321}">
                <p14:modId xmlns:p14="http://schemas.microsoft.com/office/powerpoint/2010/main" val="1802737485"/>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алгоритмов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446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Вопросы?</a:t>
            </a:r>
            <a:endParaRPr/>
          </a:p>
        </p:txBody>
      </p:sp>
      <p:pic>
        <p:nvPicPr>
          <p:cNvPr id="503" name="Google Shape;503;p92"/>
          <p:cNvPicPr preferRelativeResize="0"/>
          <p:nvPr/>
        </p:nvPicPr>
        <p:blipFill rotWithShape="1">
          <a:blip r:embed="rId3">
            <a:alphaModFix/>
          </a:blip>
          <a:srcRect/>
          <a:stretch/>
        </p:blipFill>
        <p:spPr>
          <a:xfrm>
            <a:off x="1032750" y="2962492"/>
            <a:ext cx="496901" cy="496901"/>
          </a:xfrm>
          <a:prstGeom prst="rect">
            <a:avLst/>
          </a:prstGeom>
          <a:noFill/>
          <a:ln>
            <a:noFill/>
          </a:ln>
        </p:spPr>
      </p:pic>
      <p:pic>
        <p:nvPicPr>
          <p:cNvPr id="504" name="Google Shape;504;p9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05" name="Google Shape;505;p9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
        <p:nvSpPr>
          <p:cNvPr id="506" name="Google Shape;506;p9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8685" b="8685"/>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Анатолий Чудаков</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dirty="0" err="1"/>
              <a:t>Teamlead</a:t>
            </a:r>
            <a:r>
              <a:rPr lang="en-US" sz="900" dirty="0"/>
              <a:t> </a:t>
            </a:r>
            <a:r>
              <a:rPr lang="ru-RU" sz="900" dirty="0"/>
              <a:t>в команде кинотеатра </a:t>
            </a:r>
            <a:r>
              <a:rPr lang="en-US" sz="900" dirty="0"/>
              <a:t>Wink.</a:t>
            </a:r>
          </a:p>
          <a:p>
            <a:pPr marL="0" lvl="0" indent="0" algn="l" rtl="0">
              <a:lnSpc>
                <a:spcPct val="115000"/>
              </a:lnSpc>
              <a:spcBef>
                <a:spcPts val="0"/>
              </a:spcBef>
              <a:spcAft>
                <a:spcPts val="0"/>
              </a:spcAft>
              <a:buClr>
                <a:schemeClr val="dk1"/>
              </a:buClr>
              <a:buSzPts val="1100"/>
              <a:buFont typeface="Arial"/>
              <a:buNone/>
            </a:pPr>
            <a:r>
              <a:rPr lang="ru-RU" sz="900" dirty="0"/>
              <a:t>Промышленный опыт </a:t>
            </a:r>
            <a:r>
              <a:rPr lang="en-US" sz="900" dirty="0"/>
              <a:t>SOTA </a:t>
            </a:r>
            <a:r>
              <a:rPr lang="ru-RU" sz="900" dirty="0"/>
              <a:t>разработки </a:t>
            </a:r>
            <a:r>
              <a:rPr lang="en-US" sz="900" dirty="0"/>
              <a:t>RL </a:t>
            </a:r>
            <a:r>
              <a:rPr lang="ru-RU" sz="900" dirty="0"/>
              <a:t>в рекомендательных системах и </a:t>
            </a:r>
            <a:r>
              <a:rPr lang="en-US" sz="900" dirty="0"/>
              <a:t>uplift </a:t>
            </a:r>
            <a:r>
              <a:rPr lang="ru-RU" sz="90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900" dirty="0"/>
          </a:p>
          <a:p>
            <a:pPr marL="0" lvl="0" indent="0" algn="l" rtl="0">
              <a:lnSpc>
                <a:spcPct val="115000"/>
              </a:lnSpc>
              <a:spcBef>
                <a:spcPts val="0"/>
              </a:spcBef>
              <a:spcAft>
                <a:spcPts val="0"/>
              </a:spcAft>
              <a:buClr>
                <a:schemeClr val="dk1"/>
              </a:buClr>
              <a:buSzPts val="1100"/>
              <a:buFont typeface="Arial"/>
              <a:buNone/>
            </a:pPr>
            <a:r>
              <a:rPr lang="ru-RU" sz="900" dirty="0"/>
              <a:t>Образование: Прикладная макроэкономика (СПбГУ) </a:t>
            </a:r>
            <a:r>
              <a:rPr lang="en-US" sz="900" dirty="0" err="1"/>
              <a:t>Otus</a:t>
            </a:r>
            <a:r>
              <a:rPr lang="en-US" sz="900" dirty="0"/>
              <a:t> Certified Educator</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11003" b="1100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a:blip r:embed="rId5"/>
          <a:srcRect t="16085" b="16085"/>
          <a:stretch/>
        </p:blipFill>
        <p:spPr>
          <a:xfrm>
            <a:off x="4961150" y="1355025"/>
            <a:ext cx="830100" cy="819000"/>
          </a:xfrm>
          <a:prstGeom prst="ellipse">
            <a:avLst/>
          </a:prstGeom>
          <a:noFill/>
          <a:ln>
            <a:noFill/>
          </a:ln>
        </p:spPr>
      </p:pic>
      <p:sp>
        <p:nvSpPr>
          <p:cNvPr id="13" name="Google Shape;229;p40">
            <a:extLst>
              <a:ext uri="{FF2B5EF4-FFF2-40B4-BE49-F238E27FC236}">
                <a16:creationId xmlns:a16="http://schemas.microsoft.com/office/drawing/2014/main" id="{03269C19-D016-C44E-BBD6-4138BEE95808}"/>
              </a:ext>
            </a:extLst>
          </p:cNvPr>
          <p:cNvSpPr txBox="1">
            <a:spLocks/>
          </p:cNvSpPr>
          <p:nvPr/>
        </p:nvSpPr>
        <p:spPr>
          <a:xfrm>
            <a:off x="5880205" y="3032156"/>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0;p40">
            <a:extLst>
              <a:ext uri="{FF2B5EF4-FFF2-40B4-BE49-F238E27FC236}">
                <a16:creationId xmlns:a16="http://schemas.microsoft.com/office/drawing/2014/main" id="{171F4BBF-1C4F-994C-9045-0291BC30CBB2}"/>
              </a:ext>
            </a:extLst>
          </p:cNvPr>
          <p:cNvSpPr txBox="1">
            <a:spLocks/>
          </p:cNvSpPr>
          <p:nvPr/>
        </p:nvSpPr>
        <p:spPr>
          <a:xfrm>
            <a:off x="5880200" y="3332601"/>
            <a:ext cx="25857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597"/>
              <a:buFont typeface="Roboto"/>
              <a:buNone/>
            </a:pPr>
            <a:r>
              <a:rPr lang="ru-RU" sz="850" dirty="0"/>
              <a:t>Занимался задачами с использованием как классического </a:t>
            </a:r>
            <a:r>
              <a:rPr lang="en-US" sz="850" dirty="0"/>
              <a:t>Machine Learning, </a:t>
            </a:r>
            <a:r>
              <a:rPr lang="ru-RU" sz="850" dirty="0"/>
              <a:t>так и </a:t>
            </a:r>
            <a:r>
              <a:rPr lang="en-US" sz="850" dirty="0"/>
              <a:t>Deep Learning </a:t>
            </a:r>
            <a:r>
              <a:rPr lang="ru-RU" sz="850" dirty="0"/>
              <a:t>алгоритмов с использованием нейронных сетей в задачах </a:t>
            </a:r>
            <a:r>
              <a:rPr lang="en-US" sz="850" dirty="0"/>
              <a:t>NLP </a:t>
            </a:r>
            <a:r>
              <a:rPr lang="ru-RU" sz="850" dirty="0"/>
              <a:t>и </a:t>
            </a:r>
            <a:r>
              <a:rPr lang="en-US" sz="850" dirty="0"/>
              <a:t>CV, </a:t>
            </a:r>
            <a:r>
              <a:rPr lang="ru-RU" sz="850" dirty="0"/>
              <a:t>а также проведением различных аналитических исследований</a:t>
            </a:r>
          </a:p>
          <a:p>
            <a:pPr marL="0" indent="0">
              <a:lnSpc>
                <a:spcPct val="100000"/>
              </a:lnSpc>
              <a:buSzPts val="597"/>
              <a:buFont typeface="Roboto"/>
              <a:buNone/>
            </a:pPr>
            <a:endParaRPr lang="ru-RU" sz="850" dirty="0"/>
          </a:p>
          <a:p>
            <a:pPr marL="0" indent="0">
              <a:lnSpc>
                <a:spcPct val="100000"/>
              </a:lnSpc>
              <a:buSzPts val="597"/>
              <a:buFont typeface="Roboto"/>
              <a:buNone/>
            </a:pPr>
            <a:r>
              <a:rPr lang="ru-RU" sz="850" dirty="0"/>
              <a:t>Образование: </a:t>
            </a:r>
          </a:p>
          <a:p>
            <a:pPr marL="0" indent="0">
              <a:lnSpc>
                <a:spcPct val="100000"/>
              </a:lnSpc>
              <a:buSzPts val="597"/>
              <a:buFont typeface="Roboto"/>
              <a:buNone/>
            </a:pPr>
            <a:r>
              <a:rPr lang="ru-RU" sz="850" dirty="0"/>
              <a:t>Уральский государственный университет (УРФУ)</a:t>
            </a:r>
          </a:p>
        </p:txBody>
      </p:sp>
      <p:pic>
        <p:nvPicPr>
          <p:cNvPr id="15" name="Google Shape;231;p40">
            <a:extLst>
              <a:ext uri="{FF2B5EF4-FFF2-40B4-BE49-F238E27FC236}">
                <a16:creationId xmlns:a16="http://schemas.microsoft.com/office/drawing/2014/main" id="{2FC4A030-452A-234A-A24E-D2EC2DC6A146}"/>
              </a:ext>
            </a:extLst>
          </p:cNvPr>
          <p:cNvPicPr preferRelativeResize="0"/>
          <p:nvPr/>
        </p:nvPicPr>
        <p:blipFill>
          <a:blip r:embed="rId6"/>
          <a:srcRect t="12897" b="12897"/>
          <a:stretch/>
        </p:blipFill>
        <p:spPr>
          <a:xfrm>
            <a:off x="4961150" y="3089301"/>
            <a:ext cx="830100" cy="819000"/>
          </a:xfrm>
          <a:prstGeom prst="ellipse">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3252673300"/>
              </p:ext>
            </p:extLst>
          </p:nvPr>
        </p:nvGraphicFramePr>
        <p:xfrm>
          <a:off x="952500" y="1544194"/>
          <a:ext cx="7239000" cy="209582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Познакомились с компанией </a:t>
                      </a:r>
                      <a:r>
                        <a:rPr lang="ru-RU" sz="1300" dirty="0" err="1">
                          <a:latin typeface="Roboto"/>
                          <a:ea typeface="Roboto"/>
                          <a:cs typeface="Roboto"/>
                          <a:sym typeface="Roboto"/>
                        </a:rPr>
                        <a:t>Отус</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Выделили</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5.</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Разобрали алгоритм</a:t>
                      </a:r>
                      <a:r>
                        <a:rPr lang="en-US" sz="1300" dirty="0">
                          <a:latin typeface="Roboto"/>
                          <a:ea typeface="Roboto"/>
                          <a:cs typeface="Roboto"/>
                          <a:sym typeface="Roboto"/>
                        </a:rPr>
                        <a:t>s</a:t>
                      </a:r>
                      <a:r>
                        <a:rPr lang="ru-RU" sz="1300" dirty="0">
                          <a:latin typeface="Roboto"/>
                          <a:ea typeface="Roboto"/>
                          <a:cs typeface="Roboto"/>
                          <a:sym typeface="Roboto"/>
                        </a:rPr>
                        <a:t>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lvl="0" indent="0" algn="l" rtl="0">
                        <a:spcBef>
                          <a:spcPts val="0"/>
                        </a:spcBef>
                        <a:spcAft>
                          <a:spcPts val="0"/>
                        </a:spcAft>
                        <a:buNone/>
                      </a:pPr>
                      <a:r>
                        <a:rPr lang="en-US" sz="1300" b="1" dirty="0">
                          <a:solidFill>
                            <a:srgbClr val="FF7700"/>
                          </a:solidFill>
                          <a:latin typeface="Roboto"/>
                          <a:ea typeface="Roboto"/>
                          <a:cs typeface="Roboto"/>
                          <a:sym typeface="Roboto"/>
                        </a:rPr>
                        <a:t>6.</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алгоритм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 </a:t>
                      </a:r>
                      <a:r>
                        <a:rPr lang="ru-RU" sz="1300" dirty="0">
                          <a:latin typeface="Roboto"/>
                          <a:ea typeface="Roboto"/>
                          <a:cs typeface="Roboto"/>
                          <a:sym typeface="Roboto"/>
                        </a:rPr>
                        <a:t>в коде на </a:t>
                      </a:r>
                      <a:r>
                        <a:rPr lang="en-US" sz="1300" dirty="0">
                          <a:latin typeface="Roboto"/>
                          <a:ea typeface="Roboto"/>
                          <a:cs typeface="Roboto"/>
                          <a:sym typeface="Roboto"/>
                        </a:rPr>
                        <a:t>Python</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69090994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30" name="Google Shape;630;p107"/>
          <p:cNvPicPr preferRelativeResize="0"/>
          <p:nvPr/>
        </p:nvPicPr>
        <p:blipFill rotWithShape="1">
          <a:blip r:embed="rId3">
            <a:alphaModFix/>
          </a:blip>
          <a:srcRect/>
          <a:stretch/>
        </p:blipFill>
        <p:spPr>
          <a:xfrm>
            <a:off x="500550" y="2798099"/>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680275" y="2825234"/>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ru-RU" sz="1800" i="1" dirty="0">
                <a:solidFill>
                  <a:schemeClr val="dk1"/>
                </a:solidFill>
                <a:latin typeface="Roboto"/>
                <a:ea typeface="Roboto"/>
                <a:cs typeface="Roboto"/>
                <a:sym typeface="Roboto"/>
              </a:rPr>
              <a:t>30</a:t>
            </a:r>
            <a:r>
              <a:rPr lang="ru" sz="1800" i="1" dirty="0">
                <a:solidFill>
                  <a:schemeClr val="dk1"/>
                </a:solidFill>
                <a:latin typeface="Roboto"/>
                <a:ea typeface="Roboto"/>
                <a:cs typeface="Roboto"/>
                <a:sym typeface="Roboto"/>
              </a:rPr>
              <a:t>.</a:t>
            </a:r>
            <a:r>
              <a:rPr lang="en-US" sz="1800" i="1" dirty="0">
                <a:solidFill>
                  <a:schemeClr val="dk1"/>
                </a:solidFill>
                <a:latin typeface="Roboto"/>
                <a:ea typeface="Roboto"/>
                <a:cs typeface="Roboto"/>
                <a:sym typeface="Roboto"/>
              </a:rPr>
              <a:t>0</a:t>
            </a:r>
            <a:r>
              <a:rPr lang="ru-RU" sz="1800" i="1" dirty="0">
                <a:solidFill>
                  <a:schemeClr val="dk1"/>
                </a:solidFill>
                <a:latin typeface="Roboto"/>
                <a:ea typeface="Roboto"/>
                <a:cs typeface="Roboto"/>
                <a:sym typeface="Roboto"/>
              </a:rPr>
              <a:t>9</a:t>
            </a:r>
            <a:r>
              <a:rPr lang="ru" sz="1800" i="1" dirty="0">
                <a:solidFill>
                  <a:schemeClr val="dk1"/>
                </a:solidFill>
                <a:latin typeface="Roboto"/>
                <a:ea typeface="Roboto"/>
                <a:cs typeface="Roboto"/>
                <a:sym typeface="Roboto"/>
              </a:rPr>
              <a:t>.202</a:t>
            </a:r>
            <a:r>
              <a:rPr lang="en-US" sz="1800" i="1" dirty="0">
                <a:solidFill>
                  <a:schemeClr val="dk1"/>
                </a:solidFill>
                <a:latin typeface="Roboto"/>
                <a:ea typeface="Roboto"/>
                <a:cs typeface="Roboto"/>
                <a:sym typeface="Roboto"/>
              </a:rPr>
              <a:t>4</a:t>
            </a:r>
            <a:r>
              <a:rPr lang="ru" sz="1800" i="1" dirty="0">
                <a:solidFill>
                  <a:schemeClr val="dk1"/>
                </a:solidFill>
                <a:latin typeface="Roboto"/>
                <a:ea typeface="Roboto"/>
                <a:cs typeface="Roboto"/>
                <a:sym typeface="Roboto"/>
              </a:rPr>
              <a:t> </a:t>
            </a:r>
            <a:endParaRPr sz="2400" i="1" dirty="0">
              <a:solidFill>
                <a:srgbClr val="3F3F3F"/>
              </a:solidFill>
              <a:latin typeface="Roboto"/>
              <a:ea typeface="Roboto"/>
              <a:cs typeface="Roboto"/>
              <a:sym typeface="Roboto"/>
            </a:endParaRPr>
          </a:p>
        </p:txBody>
      </p:sp>
      <p:pic>
        <p:nvPicPr>
          <p:cNvPr id="636" name="Google Shape;636;p107"/>
          <p:cNvPicPr preferRelativeResize="0"/>
          <p:nvPr/>
        </p:nvPicPr>
        <p:blipFill>
          <a:blip r:embed="rId4">
            <a:alphaModFix/>
          </a:blip>
          <a:stretch>
            <a:fillRect/>
          </a:stretch>
        </p:blipFill>
        <p:spPr>
          <a:xfrm>
            <a:off x="2204125" y="0"/>
            <a:ext cx="1064725" cy="1064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3095</TotalTime>
  <Words>3893</Words>
  <Application>Microsoft Macintosh PowerPoint</Application>
  <PresentationFormat>On-screen Show (16:9)</PresentationFormat>
  <Paragraphs>510</Paragraphs>
  <Slides>57</Slides>
  <Notes>52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57</vt:i4>
      </vt:variant>
    </vt:vector>
  </HeadingPairs>
  <TitlesOfParts>
    <vt:vector size="74" baseType="lpstr">
      <vt:lpstr>AkayaTelivigala</vt:lpstr>
      <vt:lpstr>STIXMathJax_Variants</vt:lpstr>
      <vt:lpstr>STIXMathJax_Main</vt:lpstr>
      <vt:lpstr>Söhne</vt:lpstr>
      <vt:lpstr>Google Sans</vt:lpstr>
      <vt:lpstr>Courier New</vt:lpstr>
      <vt:lpstr>Cambria Math</vt:lpstr>
      <vt:lpstr>Calibri</vt:lpstr>
      <vt:lpstr>KaTeX_Main</vt:lpstr>
      <vt:lpstr>STIXMathJax_Normal-italic</vt:lpstr>
      <vt:lpstr>Roboto</vt:lpstr>
      <vt:lpstr>Arial</vt:lpstr>
      <vt:lpstr>KaTeX_Math</vt:lpstr>
      <vt:lpstr>Bradley Hand</vt:lpstr>
      <vt:lpstr>Helvetica Neue</vt:lpstr>
      <vt:lpstr>Светлая тема</vt:lpstr>
      <vt:lpstr>Светлая тема</vt:lpstr>
      <vt:lpstr>Reinforcement Learning SARSA, Q-learning algorithms </vt:lpstr>
      <vt:lpstr>PowerPoint Presentation</vt:lpstr>
      <vt:lpstr>Reinforcement Learning SARSA, Q-learning algorithm</vt:lpstr>
      <vt:lpstr>Маршрут вебинара</vt:lpstr>
      <vt:lpstr>Расскажите о себе</vt:lpstr>
      <vt:lpstr>Правила вебинара</vt:lpstr>
      <vt:lpstr>Об ОТУС</vt:lpstr>
      <vt:lpstr>PowerPoint Presentation</vt:lpstr>
      <vt:lpstr>Образование в ОТУС</vt:lpstr>
      <vt:lpstr>Напишите, пожалуйста, в чат подходящую цифру</vt:lpstr>
      <vt:lpstr>Reinforcement Learning</vt:lpstr>
      <vt:lpstr>Цели вебинара</vt:lpstr>
      <vt:lpstr>Что такое Reinforcement Learning</vt:lpstr>
      <vt:lpstr>Третья парадигма машинного обучения</vt:lpstr>
      <vt:lpstr>Reinforcement Learning</vt:lpstr>
      <vt:lpstr>PowerPoint Presentation</vt:lpstr>
      <vt:lpstr>Алгоритмы RL</vt:lpstr>
      <vt:lpstr>Обзор алгоритмов RL</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Функция ценности состояния</vt:lpstr>
      <vt:lpstr>Функция ценности состояния-действия</vt:lpstr>
      <vt:lpstr>Уравнение Беллмана</vt:lpstr>
      <vt:lpstr>Уравнение Беллмана для 𝑣-функции </vt:lpstr>
      <vt:lpstr>Уравнение Беллмана для 𝑞-функции </vt:lpstr>
      <vt:lpstr>Правило сравнения политики</vt:lpstr>
      <vt:lpstr>Алгоритм SARSA</vt:lpstr>
      <vt:lpstr>Temporal-Difference policy evaluation</vt:lpstr>
      <vt:lpstr>Temporal-Difference</vt:lpstr>
      <vt:lpstr>SARSA</vt:lpstr>
      <vt:lpstr>SARSA</vt:lpstr>
      <vt:lpstr>Q-learning</vt:lpstr>
      <vt:lpstr>Оптимальная политика</vt:lpstr>
      <vt:lpstr>Q-learning</vt:lpstr>
      <vt:lpstr>Q-learning</vt:lpstr>
      <vt:lpstr>Практика</vt:lpstr>
      <vt:lpstr>Практическая реализация </vt:lpstr>
      <vt:lpstr>Вопросы?</vt:lpstr>
      <vt:lpstr>Ключевые тезисы  </vt:lpstr>
      <vt:lpstr>Вопросы?</vt:lpstr>
      <vt:lpstr>Знакомство с командой и программой курса</vt:lpstr>
      <vt:lpstr>Команда курса</vt:lpstr>
      <vt:lpstr>PowerPoint Presentation</vt:lpstr>
      <vt:lpstr>Карта курса</vt:lpstr>
      <vt:lpstr>Программа курса</vt:lpstr>
      <vt:lpstr>Программа курса</vt:lpstr>
      <vt:lpstr>Программа курса</vt:lpstr>
      <vt:lpstr>Программа курса</vt:lpstr>
      <vt:lpstr>Программа курса</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63</cp:revision>
  <dcterms:modified xsi:type="dcterms:W3CDTF">2024-08-29T10:29:32Z</dcterms:modified>
</cp:coreProperties>
</file>